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5"/>
  </p:notesMasterIdLst>
  <p:sldIdLst>
    <p:sldId id="298" r:id="rId3"/>
    <p:sldId id="362" r:id="rId4"/>
    <p:sldId id="363" r:id="rId5"/>
    <p:sldId id="357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14" r:id="rId14"/>
    <p:sldId id="315" r:id="rId15"/>
    <p:sldId id="316" r:id="rId16"/>
    <p:sldId id="317" r:id="rId17"/>
    <p:sldId id="306" r:id="rId18"/>
    <p:sldId id="307" r:id="rId19"/>
    <p:sldId id="308" r:id="rId20"/>
    <p:sldId id="309" r:id="rId21"/>
    <p:sldId id="310" r:id="rId22"/>
    <p:sldId id="311" r:id="rId23"/>
    <p:sldId id="284" r:id="rId24"/>
    <p:sldId id="312" r:id="rId25"/>
    <p:sldId id="287" r:id="rId26"/>
    <p:sldId id="313" r:id="rId27"/>
    <p:sldId id="288" r:id="rId28"/>
    <p:sldId id="318" r:id="rId29"/>
    <p:sldId id="319" r:id="rId30"/>
    <p:sldId id="320" r:id="rId31"/>
    <p:sldId id="321" r:id="rId32"/>
    <p:sldId id="322" r:id="rId33"/>
    <p:sldId id="328" r:id="rId34"/>
    <p:sldId id="329" r:id="rId35"/>
    <p:sldId id="330" r:id="rId36"/>
    <p:sldId id="335" r:id="rId37"/>
    <p:sldId id="338" r:id="rId38"/>
    <p:sldId id="339" r:id="rId39"/>
    <p:sldId id="346" r:id="rId40"/>
    <p:sldId id="343" r:id="rId41"/>
    <p:sldId id="344" r:id="rId42"/>
    <p:sldId id="345" r:id="rId43"/>
    <p:sldId id="347" r:id="rId44"/>
    <p:sldId id="340" r:id="rId45"/>
    <p:sldId id="348" r:id="rId46"/>
    <p:sldId id="349" r:id="rId47"/>
    <p:sldId id="350" r:id="rId48"/>
    <p:sldId id="351" r:id="rId49"/>
    <p:sldId id="352" r:id="rId50"/>
    <p:sldId id="353" r:id="rId51"/>
    <p:sldId id="354" r:id="rId52"/>
    <p:sldId id="355" r:id="rId53"/>
    <p:sldId id="356" r:id="rId5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1" autoAdjust="0"/>
    <p:restoredTop sz="94660"/>
  </p:normalViewPr>
  <p:slideViewPr>
    <p:cSldViewPr snapToGrid="0">
      <p:cViewPr varScale="1">
        <p:scale>
          <a:sx n="68" d="100"/>
          <a:sy n="68" d="100"/>
        </p:scale>
        <p:origin x="75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F6F98-A477-471E-A09C-3516CCB99839}" type="datetimeFigureOut">
              <a:rPr lang="it-IT" smtClean="0"/>
              <a:t>18/02/2020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31898-8CD0-48D4-926B-7074CE4ACF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8845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477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66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66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66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950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66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66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66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943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8706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210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0602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210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1513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987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477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477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49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338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661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149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435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66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663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965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3F6449-EB99-4852-9574-D6E5E2571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E89A2E6-F5AC-4399-BF37-97ECC4130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B2A5D61-91D8-4E02-B5AA-19AB4565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18/02/2020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D4EE09-DD56-4AEB-AB0E-58E95911E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396B3C-58AD-413F-8343-BED484E9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591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2AB1EA-8BFC-48B1-8954-B707D136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AD52C7-55BB-473D-871E-E81A62EE5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F196B1-1DBF-4283-A630-E5F902BA5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18/02/2020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FDF465-49F6-4CDD-AC0D-B487F1FA3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225B11-BFAF-4E00-90B8-D560B8E8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4171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C17ABE6-6C68-4457-9FA6-8D16DAC929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5D2C4F8-C7E0-46E0-9A11-AEB94AAB4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D06175-DFA6-4720-99FF-EFCEBA39B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18/02/2020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1E3B8A-02E2-47C6-A271-FB8705F5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99934B-08AA-4597-9616-8E462CF48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2995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 bwMode="ltGray">
          <a:xfrm>
            <a:off x="11582401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11277601" y="5638800"/>
            <a:ext cx="3048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10" name="Rettangolo 9"/>
          <p:cNvSpPr/>
          <p:nvPr/>
        </p:nvSpPr>
        <p:spPr bwMode="ltGray">
          <a:xfrm>
            <a:off x="1219201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11" name="Rettangolo 10"/>
          <p:cNvSpPr/>
          <p:nvPr/>
        </p:nvSpPr>
        <p:spPr bwMode="gray">
          <a:xfrm>
            <a:off x="0" y="0"/>
            <a:ext cx="121920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12" name="Rettangolo 11"/>
          <p:cNvSpPr/>
          <p:nvPr/>
        </p:nvSpPr>
        <p:spPr bwMode="ltGray">
          <a:xfrm>
            <a:off x="1" y="5638800"/>
            <a:ext cx="12192000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cxnSp>
        <p:nvCxnSpPr>
          <p:cNvPr id="13" name="Connettore diritto 12"/>
          <p:cNvCxnSpPr/>
          <p:nvPr/>
        </p:nvCxnSpPr>
        <p:spPr bwMode="white">
          <a:xfrm>
            <a:off x="11576308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 bwMode="black">
          <a:xfrm>
            <a:off x="0" y="5643132"/>
            <a:ext cx="1216469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cxnSp>
        <p:nvCxnSpPr>
          <p:cNvPr id="15" name="Connettore diritto 14"/>
          <p:cNvCxnSpPr/>
          <p:nvPr/>
        </p:nvCxnSpPr>
        <p:spPr bwMode="white">
          <a:xfrm>
            <a:off x="121920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/>
          <p:cNvCxnSpPr/>
          <p:nvPr/>
        </p:nvCxnSpPr>
        <p:spPr bwMode="white">
          <a:xfrm>
            <a:off x="1" y="5631204"/>
            <a:ext cx="18288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 greco"/>
          <p:cNvSpPr>
            <a:spLocks/>
          </p:cNvSpPr>
          <p:nvPr/>
        </p:nvSpPr>
        <p:spPr bwMode="white">
          <a:xfrm>
            <a:off x="276534" y="6032500"/>
            <a:ext cx="593344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sz="1800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429302" y="1600201"/>
            <a:ext cx="8331201" cy="2680127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429302" y="4344916"/>
            <a:ext cx="7518400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82DBDC9-B003-41F0-B8B2-2F0AA2C1B651}" type="datetime1">
              <a:rPr lang="it-IT" smtClean="0"/>
              <a:pPr/>
              <a:t>18/02/2020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669191" y="6356352"/>
            <a:ext cx="609600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8283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EF584B-7CE1-48A1-AB7A-1EEAB5F615CD}" type="datetime1">
              <a:rPr lang="it-IT" smtClean="0"/>
              <a:pPr/>
              <a:t>18/02/2020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303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/>
          <p:cNvSpPr/>
          <p:nvPr/>
        </p:nvSpPr>
        <p:spPr bwMode="black">
          <a:xfrm>
            <a:off x="11582401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20" name="Rettangolo 19"/>
          <p:cNvSpPr/>
          <p:nvPr/>
        </p:nvSpPr>
        <p:spPr bwMode="gray">
          <a:xfrm>
            <a:off x="11277601" y="5638800"/>
            <a:ext cx="3048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24" name="Rettangolo 23"/>
          <p:cNvSpPr/>
          <p:nvPr/>
        </p:nvSpPr>
        <p:spPr bwMode="gray">
          <a:xfrm>
            <a:off x="1216469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21" name="Rettangolo 20"/>
          <p:cNvSpPr/>
          <p:nvPr/>
        </p:nvSpPr>
        <p:spPr bwMode="ltGray">
          <a:xfrm>
            <a:off x="1" y="5638800"/>
            <a:ext cx="12192000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cxnSp>
        <p:nvCxnSpPr>
          <p:cNvPr id="22" name="Connettore diritto 21"/>
          <p:cNvCxnSpPr/>
          <p:nvPr/>
        </p:nvCxnSpPr>
        <p:spPr bwMode="white">
          <a:xfrm>
            <a:off x="11576308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/>
          <p:cNvSpPr/>
          <p:nvPr/>
        </p:nvSpPr>
        <p:spPr bwMode="black">
          <a:xfrm>
            <a:off x="0" y="5643132"/>
            <a:ext cx="1216469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18" name="Pi greco"/>
          <p:cNvSpPr>
            <a:spLocks/>
          </p:cNvSpPr>
          <p:nvPr/>
        </p:nvSpPr>
        <p:spPr bwMode="white">
          <a:xfrm>
            <a:off x="276534" y="6032500"/>
            <a:ext cx="593344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sz="1800" dirty="0"/>
          </a:p>
        </p:txBody>
      </p:sp>
      <p:cxnSp>
        <p:nvCxnSpPr>
          <p:cNvPr id="23" name="Connettore diritto 22"/>
          <p:cNvCxnSpPr/>
          <p:nvPr/>
        </p:nvCxnSpPr>
        <p:spPr bwMode="white">
          <a:xfrm>
            <a:off x="1216469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/>
          <p:cNvSpPr/>
          <p:nvPr/>
        </p:nvSpPr>
        <p:spPr bwMode="black">
          <a:xfrm>
            <a:off x="11582401" y="0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27" name="Rettangolo 26"/>
          <p:cNvSpPr/>
          <p:nvPr/>
        </p:nvSpPr>
        <p:spPr bwMode="gray">
          <a:xfrm>
            <a:off x="11277601" y="0"/>
            <a:ext cx="3048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28" name="Rettangolo 27"/>
          <p:cNvSpPr/>
          <p:nvPr/>
        </p:nvSpPr>
        <p:spPr bwMode="gray">
          <a:xfrm>
            <a:off x="1219201" y="0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29" name="Rettangolo 28"/>
          <p:cNvSpPr/>
          <p:nvPr/>
        </p:nvSpPr>
        <p:spPr>
          <a:xfrm>
            <a:off x="-2" y="0"/>
            <a:ext cx="121920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30" name="Rettangolo 29"/>
          <p:cNvSpPr/>
          <p:nvPr/>
        </p:nvSpPr>
        <p:spPr bwMode="ltGray">
          <a:xfrm>
            <a:off x="1" y="0"/>
            <a:ext cx="12192000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cxnSp>
        <p:nvCxnSpPr>
          <p:cNvPr id="31" name="Connettore diritto 30"/>
          <p:cNvCxnSpPr/>
          <p:nvPr/>
        </p:nvCxnSpPr>
        <p:spPr bwMode="white">
          <a:xfrm>
            <a:off x="11576308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tangolo 31"/>
          <p:cNvSpPr/>
          <p:nvPr/>
        </p:nvSpPr>
        <p:spPr bwMode="black">
          <a:xfrm>
            <a:off x="0" y="0"/>
            <a:ext cx="1216469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cxnSp>
        <p:nvCxnSpPr>
          <p:cNvPr id="33" name="Connettore diritto 32"/>
          <p:cNvCxnSpPr/>
          <p:nvPr/>
        </p:nvCxnSpPr>
        <p:spPr bwMode="white">
          <a:xfrm>
            <a:off x="1219202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99029" y="1600201"/>
            <a:ext cx="8285430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9030" y="4259997"/>
            <a:ext cx="7266515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F956552-D53A-4557-8C38-42CBEA2EE1F9}" type="datetime1">
              <a:rPr lang="it-IT" smtClean="0"/>
              <a:pPr/>
              <a:t>18/02/2020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669350" y="6356352"/>
            <a:ext cx="609600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847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593851" y="1600200"/>
            <a:ext cx="4815840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63360" y="1600200"/>
            <a:ext cx="4815840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68A04E6-3A63-4A5D-901F-B7E0EE19AFD7}" type="datetime1">
              <a:rPr lang="it-IT" smtClean="0"/>
              <a:pPr/>
              <a:t>18/02/2020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003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3851" y="1499616"/>
            <a:ext cx="4820143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593851" y="2514707"/>
            <a:ext cx="4815840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59057" y="1499616"/>
            <a:ext cx="4820143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59057" y="2514600"/>
            <a:ext cx="4820143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89D5404-FB42-4B9E-BE7A-7821366B0BBC}" type="datetime1">
              <a:rPr lang="it-IT" smtClean="0"/>
              <a:pPr/>
              <a:t>18/02/2020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24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A63B92F-6927-4909-8675-8FB028AE3CD8}" type="datetime1">
              <a:rPr lang="it-IT" smtClean="0"/>
              <a:pPr/>
              <a:t>18/02/2020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6099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 bwMode="ltGray">
          <a:xfrm>
            <a:off x="626403" y="0"/>
            <a:ext cx="30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6" name="Rettangolo 5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cxnSp>
        <p:nvCxnSpPr>
          <p:cNvPr id="7" name="Connettore diritto 6"/>
          <p:cNvCxnSpPr/>
          <p:nvPr/>
        </p:nvCxnSpPr>
        <p:spPr bwMode="white">
          <a:xfrm>
            <a:off x="61730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/>
          <p:cNvSpPr/>
          <p:nvPr/>
        </p:nvSpPr>
        <p:spPr bwMode="gray">
          <a:xfrm>
            <a:off x="10972800" y="0"/>
            <a:ext cx="92286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9" name="Rettangolo 8"/>
          <p:cNvSpPr/>
          <p:nvPr/>
        </p:nvSpPr>
        <p:spPr bwMode="black">
          <a:xfrm>
            <a:off x="11895662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CB5D043-5A31-4D67-9FB4-6681AB6A05C6}" type="datetime1">
              <a:rPr lang="it-IT" smtClean="0"/>
              <a:pPr/>
              <a:t>18/02/2020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748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 bwMode="gray">
          <a:xfrm>
            <a:off x="621955" y="0"/>
            <a:ext cx="414879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9" name="Rettangolo 8"/>
          <p:cNvSpPr/>
          <p:nvPr/>
        </p:nvSpPr>
        <p:spPr bwMode="lt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cxnSp>
        <p:nvCxnSpPr>
          <p:cNvPr id="10" name="Connettore diritto 9"/>
          <p:cNvCxnSpPr/>
          <p:nvPr/>
        </p:nvCxnSpPr>
        <p:spPr bwMode="white">
          <a:xfrm>
            <a:off x="62195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 bwMode="gray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white">
          <a:xfrm>
            <a:off x="1074520" y="381000"/>
            <a:ext cx="3294280" cy="16764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1600" y="482600"/>
            <a:ext cx="6197600" cy="56896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white">
          <a:xfrm>
            <a:off x="1074520" y="2133600"/>
            <a:ext cx="3294280" cy="40386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B44B99B-722F-4DC5-AC4D-948C49352303}" type="datetime1">
              <a:rPr lang="it-IT" smtClean="0"/>
              <a:pPr/>
              <a:t>18/02/2020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409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555B3A-59D1-41E3-BBFD-9AFABEB5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B4FD13-FDB7-46ED-916E-6D5830CE4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E876B3-B296-488F-9E96-5A4596FAF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18/02/2020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6465DE-1A2D-4563-ABB0-12B7BA5F8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7AA82B-5C4B-46C3-863C-63D7148FB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6149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8" name="Rettangolo 7"/>
          <p:cNvSpPr/>
          <p:nvPr/>
        </p:nvSpPr>
        <p:spPr bwMode="black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9" name="Rettangolo 8"/>
          <p:cNvSpPr/>
          <p:nvPr/>
        </p:nvSpPr>
        <p:spPr bwMode="ltGray">
          <a:xfrm>
            <a:off x="4876800" y="0"/>
            <a:ext cx="701886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74520" y="381000"/>
            <a:ext cx="3294280" cy="16764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"/>
          <p:cNvSpPr>
            <a:spLocks noGrp="1"/>
          </p:cNvSpPr>
          <p:nvPr>
            <p:ph type="pic" idx="1"/>
          </p:nvPr>
        </p:nvSpPr>
        <p:spPr bwMode="auto">
          <a:xfrm>
            <a:off x="5181600" y="482600"/>
            <a:ext cx="6197600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74520" y="2133600"/>
            <a:ext cx="3294280" cy="40386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39C2E7C-B484-43C6-BE81-E8A28A90F8D9}" type="datetime1">
              <a:rPr lang="it-IT" smtClean="0"/>
              <a:pPr/>
              <a:t>18/02/2020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10" name="Connettore diritto 9"/>
          <p:cNvCxnSpPr/>
          <p:nvPr/>
        </p:nvCxnSpPr>
        <p:spPr bwMode="white">
          <a:xfrm>
            <a:off x="1188296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12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E64E86-02CD-4AD8-8F6E-73FB87F29031}" type="datetime1">
              <a:rPr lang="it-IT" smtClean="0"/>
              <a:pPr/>
              <a:t>18/02/2020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559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black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8" name="Rettangolo 7"/>
          <p:cNvSpPr/>
          <p:nvPr/>
        </p:nvSpPr>
        <p:spPr bwMode="ltGray">
          <a:xfrm>
            <a:off x="617304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10" name="Rettangolo 9"/>
          <p:cNvSpPr/>
          <p:nvPr/>
        </p:nvSpPr>
        <p:spPr bwMode="black">
          <a:xfrm>
            <a:off x="617304" y="736219"/>
            <a:ext cx="609600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sz="1800" dirty="0"/>
          </a:p>
        </p:txBody>
      </p:sp>
      <p:cxnSp>
        <p:nvCxnSpPr>
          <p:cNvPr id="11" name="Connettore diritto 10"/>
          <p:cNvCxnSpPr/>
          <p:nvPr/>
        </p:nvCxnSpPr>
        <p:spPr bwMode="white">
          <a:xfrm>
            <a:off x="617304" y="7362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/>
          <p:cNvCxnSpPr/>
          <p:nvPr/>
        </p:nvCxnSpPr>
        <p:spPr bwMode="white">
          <a:xfrm>
            <a:off x="617304" y="13458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 greco"/>
          <p:cNvSpPr>
            <a:spLocks/>
          </p:cNvSpPr>
          <p:nvPr/>
        </p:nvSpPr>
        <p:spPr bwMode="white">
          <a:xfrm rot="5400000">
            <a:off x="756336" y="898064"/>
            <a:ext cx="336023" cy="294174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sz="1800" dirty="0"/>
          </a:p>
        </p:txBody>
      </p:sp>
      <p:cxnSp>
        <p:nvCxnSpPr>
          <p:cNvPr id="14" name="Connettore diritto 13"/>
          <p:cNvCxnSpPr/>
          <p:nvPr/>
        </p:nvCxnSpPr>
        <p:spPr bwMode="white">
          <a:xfrm>
            <a:off x="61730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602112" y="685800"/>
            <a:ext cx="1787992" cy="5486400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599030" y="685800"/>
            <a:ext cx="7850643" cy="5486400"/>
          </a:xfrm>
        </p:spPr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6884175-B988-418C-8366-CD8114C73802}" type="datetime1">
              <a:rPr lang="it-IT" smtClean="0"/>
              <a:pPr/>
              <a:t>18/02/2020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4342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2F5D22-0A98-4FAF-8AF1-70F1B1187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92DBD13-AFA0-4022-B9B9-7FBDA3ABE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6563ECB-B8A1-46CF-8F6C-8DD5FE90A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18/02/2020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CA342F-E638-492B-974D-2CE444650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2C75815-5328-4E07-B994-B088AD29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4787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7B510A-0E19-443F-9BD6-8835D13F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9E9146-7D83-49B5-9F02-6F200C856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917E2B1-54DC-447D-848D-C540B782E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9140BA3-5A08-46C5-A4E0-CF05E666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18/02/2020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6823C75-384B-4492-BA94-3EDF2CAC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C7D560C-61F3-4902-97C3-12DD74FE5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2521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8C44F8-5E3C-4F0D-B8D6-01AE348FD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02CFA16-2BC1-4B51-940E-8C20962B2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ED474DF-857F-48EC-ADA2-5616BC511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75ADAEF-E6E8-4DC6-B771-66736B3CB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A95C9FD-7ED8-41E1-A34B-ADFE5C100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C553281-D31E-4215-8D80-EA9B1FD8F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18/02/2020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0A4F2FC-C5A7-4E10-9CE8-632067C9D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A735483-9AF8-4114-A0F8-2D34E140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5941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41FE22-C57B-4941-93A2-644BA235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B6918B5-5163-4D6E-8BBE-779B67EA4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18/02/2020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77CF6E-A9B6-4098-8C8B-6C058076B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833451-C5E3-42D3-B7C6-44CE230A7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762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03CA3C7-292E-4E3B-A920-56520A460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18/02/2020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99BF0BB-91A4-4AD5-887D-81C9C8CE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858185-81D0-498D-B547-BC65D354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5752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634C6A-1D3D-4D13-B2F9-D155038E4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D09294-F466-4BFF-9FDA-68F070587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2D1B1E3-EAFE-4C82-A148-6DA7D6FB4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8EEFA3D-E489-4ED5-A37D-F8F32D585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18/02/2020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16423DD-5739-41F2-A5C3-5C4B91E84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E45CEA-7D54-4FE5-9616-2B320A554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151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956F90-25B1-45BB-91DF-BEAD217AE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24DD688-68DE-4A11-9F90-DA8295705D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17A8D58-2D4D-4BBF-BF4A-C48BA9A8D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8D0B2D-0468-44E9-B9AB-20CFEFCD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18/02/2020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34B27F8-6DCB-40E6-AACE-9E471C3E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82A978-6230-4FE1-9752-37151C354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1347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BDDC3EC-A747-4DC0-8A50-7B1BD3BBF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A2C465A-154E-4441-A34F-B2E970CF8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1BA96FF-FB71-46F7-8278-58E498D5C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9759B-97A8-4111-81D9-28A246E0E39A}" type="datetimeFigureOut">
              <a:rPr lang="it-IT" smtClean="0"/>
              <a:t>18/02/2020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A75388-5146-4405-9A22-FDD143518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5EBBD37-4E41-4431-8C61-95B83AB79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24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gray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8" name="Rettangolo 7"/>
          <p:cNvSpPr/>
          <p:nvPr/>
        </p:nvSpPr>
        <p:spPr bwMode="ltGray">
          <a:xfrm>
            <a:off x="617304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13" name="Rettangolo 12"/>
          <p:cNvSpPr/>
          <p:nvPr/>
        </p:nvSpPr>
        <p:spPr bwMode="black">
          <a:xfrm>
            <a:off x="617304" y="736219"/>
            <a:ext cx="609600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sz="1800" dirty="0"/>
          </a:p>
        </p:txBody>
      </p:sp>
      <p:cxnSp>
        <p:nvCxnSpPr>
          <p:cNvPr id="14" name="Connettore diritto 13"/>
          <p:cNvCxnSpPr/>
          <p:nvPr/>
        </p:nvCxnSpPr>
        <p:spPr bwMode="white">
          <a:xfrm>
            <a:off x="617304" y="7362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/>
          <p:cNvCxnSpPr/>
          <p:nvPr/>
        </p:nvCxnSpPr>
        <p:spPr bwMode="white">
          <a:xfrm>
            <a:off x="617304" y="13458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 greco"/>
          <p:cNvSpPr>
            <a:spLocks/>
          </p:cNvSpPr>
          <p:nvPr/>
        </p:nvSpPr>
        <p:spPr bwMode="white">
          <a:xfrm>
            <a:off x="756292" y="898103"/>
            <a:ext cx="336111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sz="1800" dirty="0"/>
          </a:p>
        </p:txBody>
      </p:sp>
      <p:cxnSp>
        <p:nvCxnSpPr>
          <p:cNvPr id="16" name="Connettore diritto 15"/>
          <p:cNvCxnSpPr/>
          <p:nvPr/>
        </p:nvCxnSpPr>
        <p:spPr bwMode="white">
          <a:xfrm>
            <a:off x="61730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93852" y="177801"/>
            <a:ext cx="9785349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3852" y="1600200"/>
            <a:ext cx="9785349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5181600" y="6356352"/>
            <a:ext cx="1219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62DE71F0-C68A-46D7-94E0-C7A236B6AC63}" type="datetime1">
              <a:rPr lang="it-IT" smtClean="0"/>
              <a:pPr/>
              <a:t>18/02/2020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597652" y="6356352"/>
            <a:ext cx="397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769601" y="6356352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5285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47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0.png"/><Relationship Id="rId11" Type="http://schemas.openxmlformats.org/officeDocument/2006/relationships/image" Target="../media/image440.png"/><Relationship Id="rId5" Type="http://schemas.openxmlformats.org/officeDocument/2006/relationships/image" Target="../media/image390.png"/><Relationship Id="rId10" Type="http://schemas.openxmlformats.org/officeDocument/2006/relationships/image" Target="../media/image430.png"/><Relationship Id="rId4" Type="http://schemas.openxmlformats.org/officeDocument/2006/relationships/image" Target="../media/image48.png"/><Relationship Id="rId9" Type="http://schemas.openxmlformats.org/officeDocument/2006/relationships/image" Target="../media/image4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10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5" Type="http://schemas.openxmlformats.org/officeDocument/2006/relationships/image" Target="../media/image310.png"/><Relationship Id="rId10" Type="http://schemas.openxmlformats.org/officeDocument/2006/relationships/image" Target="../media/image80.png"/><Relationship Id="rId4" Type="http://schemas.openxmlformats.org/officeDocument/2006/relationships/image" Target="../media/image25.png"/><Relationship Id="rId9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856199" y="3078547"/>
            <a:ext cx="8479602" cy="700905"/>
          </a:xfrm>
        </p:spPr>
        <p:txBody>
          <a:bodyPr rtlCol="0"/>
          <a:lstStyle/>
          <a:p>
            <a:r>
              <a:rPr lang="it-IT" dirty="0"/>
              <a:t>Banco di prova Motore DC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95509E-5EE7-41FE-9770-C59542EE01F2}"/>
              </a:ext>
            </a:extLst>
          </p:cNvPr>
          <p:cNvSpPr txBox="1"/>
          <p:nvPr/>
        </p:nvSpPr>
        <p:spPr>
          <a:xfrm>
            <a:off x="1983545" y="4470866"/>
            <a:ext cx="4112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Alfano Emanuele</a:t>
            </a:r>
          </a:p>
          <a:p>
            <a:r>
              <a:rPr lang="it-IT" sz="2800" dirty="0"/>
              <a:t>Badalamenti Filippo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9609428-3FE9-4131-8677-AD8B863A4C42}"/>
              </a:ext>
            </a:extLst>
          </p:cNvPr>
          <p:cNvSpPr/>
          <p:nvPr/>
        </p:nvSpPr>
        <p:spPr>
          <a:xfrm>
            <a:off x="7250287" y="4453673"/>
            <a:ext cx="30855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Soccio Leonardo</a:t>
            </a:r>
          </a:p>
          <a:p>
            <a:r>
              <a:rPr lang="it-IT" sz="2800" dirty="0"/>
              <a:t>Vitti Gabriele</a:t>
            </a:r>
          </a:p>
        </p:txBody>
      </p:sp>
    </p:spTree>
    <p:extLst>
      <p:ext uri="{BB962C8B-B14F-4D97-AF65-F5344CB8AC3E}">
        <p14:creationId xmlns:p14="http://schemas.microsoft.com/office/powerpoint/2010/main" val="314674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C6977B4D-ECB8-43DD-A643-F1BADD1C3C27}"/>
              </a:ext>
            </a:extLst>
          </p:cNvPr>
          <p:cNvSpPr txBox="1"/>
          <p:nvPr/>
        </p:nvSpPr>
        <p:spPr>
          <a:xfrm>
            <a:off x="1595026" y="683247"/>
            <a:ext cx="7932395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Abbiamo visto nello schema finale come lo schema motore-carico sia un sistema del secondo ordine, con due poli reali e convergenti ad un valore limite calcolabile con il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teorema del valor finale. </a:t>
            </a:r>
          </a:p>
        </p:txBody>
      </p:sp>
      <p:pic>
        <p:nvPicPr>
          <p:cNvPr id="5" name="Immagine 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E6AFED40-63ED-4D85-8411-1E341AF6D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546" y="1273805"/>
            <a:ext cx="4081825" cy="46370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478C5EC0-BECD-4B53-BDFC-B3C2594BFDDD}"/>
              </a:ext>
            </a:extLst>
          </p:cNvPr>
          <p:cNvSpPr/>
          <p:nvPr/>
        </p:nvSpPr>
        <p:spPr>
          <a:xfrm>
            <a:off x="1595025" y="1737509"/>
            <a:ext cx="10118434" cy="1200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Come mai allora il motore è approssimato - con un’ottima stima – ad un modello del primo ordine? Perché il polo elettrico è molto veloce, ha una dinamica di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due 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ordini maggiore rispetto a quella meccanica, quindi si può assumere come se, mentre la parte meccanica sta iniziando la sua evoluzione, il valore elettrico sia già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 regime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semplificando l’analisi del modello.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CF47431-9E55-4014-AC93-6E50BE5C3F7B}"/>
              </a:ext>
            </a:extLst>
          </p:cNvPr>
          <p:cNvSpPr/>
          <p:nvPr/>
        </p:nvSpPr>
        <p:spPr>
          <a:xfrm>
            <a:off x="1595026" y="3068698"/>
            <a:ext cx="6740009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Infatti, ricordando la funzione di trasferimento che descrive il polo elettrico: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80FAFCD6-88C2-4E93-A5C1-67E4CEBED7A5}"/>
                  </a:ext>
                </a:extLst>
              </p:cNvPr>
              <p:cNvSpPr/>
              <p:nvPr/>
            </p:nvSpPr>
            <p:spPr>
              <a:xfrm>
                <a:off x="1595025" y="3846032"/>
                <a:ext cx="6094413" cy="111001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Per il teorema del valor finale, considerando un ingresso a gradino per la tensione – che secondo Laplace sarebbe nella forma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it-IT" sz="19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it-IT" sz="1999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1999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𝑽</m:t>
                            </m:r>
                          </m:e>
                          <m:sub>
                            <m:r>
                              <a:rPr kumimoji="0" lang="it-IT" sz="1999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𝒂</m:t>
                            </m:r>
                          </m:sub>
                        </m:sSub>
                      </m:num>
                      <m:den>
                        <m:r>
                          <a:rPr kumimoji="0" lang="it-IT" sz="19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𝒔</m:t>
                        </m:r>
                      </m:den>
                    </m:f>
                  </m:oMath>
                </a14:m>
                <a:r>
                  <a:rPr kumimoji="0" lang="it-IT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-, l’uscita avrebbe la forma:</a:t>
                </a:r>
              </a:p>
            </p:txBody>
          </p:sp>
        </mc:Choice>
        <mc:Fallback xmlns="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80FAFCD6-88C2-4E93-A5C1-67E4CEBED7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025" y="3846032"/>
                <a:ext cx="6094413" cy="1110015"/>
              </a:xfrm>
              <a:prstGeom prst="rect">
                <a:avLst/>
              </a:prstGeom>
              <a:blipFill>
                <a:blip r:embed="rId4"/>
                <a:stretch>
                  <a:fillRect l="-801" t="-2198" r="-13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B42FE63-490A-48B7-A3AD-058E4791E61D}"/>
                  </a:ext>
                </a:extLst>
              </p:cNvPr>
              <p:cNvSpPr txBox="1"/>
              <p:nvPr/>
            </p:nvSpPr>
            <p:spPr>
              <a:xfrm>
                <a:off x="7689438" y="3939175"/>
                <a:ext cx="4196933" cy="1223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7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17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𝑰</m:t>
                          </m:r>
                        </m:e>
                        <m:sub>
                          <m:r>
                            <a:rPr kumimoji="0" lang="it-IT" sz="17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sub>
                      </m:sSub>
                      <m:r>
                        <a:rPr kumimoji="0" lang="it-IT" sz="17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+∞</m:t>
                          </m:r>
                        </m:e>
                      </m:d>
                      <m:r>
                        <a:rPr kumimoji="0" lang="it-IT" sz="17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pt-BR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pt-BR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pt-BR" sz="1799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  <m:r>
                                <a:rPr kumimoji="0" lang="pt-BR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→</m:t>
                              </m:r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it-IT" sz="17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6556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17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6556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it-IT" sz="17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6556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den>
                          </m:f>
                          <m: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kumimoji="0" lang="it-IT" sz="1799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s</m:t>
                          </m:r>
                          <m: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f>
                            <m:fPr>
                              <m:ctrlP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it-IT" sz="17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6556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17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6556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it-IT" sz="17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6556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kumimoji="0" lang="it-IT" sz="17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6556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17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6556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it-IT" sz="17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6556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nor/>
                            </m:rPr>
                            <a:rPr kumimoji="0" lang="it-IT" sz="1799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Euphemia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</m:func>
                      <m:r>
                        <a:rPr kumimoji="0" lang="it-IT" sz="17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⋯ </m:t>
                      </m:r>
                      <m:r>
                        <a:rPr kumimoji="0" lang="it-IT" sz="1799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it-IT" sz="17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it-IT" sz="1799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1799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𝑽</m:t>
                              </m:r>
                            </m:e>
                            <m:sub>
                              <m:r>
                                <a:rPr kumimoji="0" lang="it-IT" sz="1799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𝒂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it-IT" sz="1799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1799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𝑹</m:t>
                              </m:r>
                            </m:e>
                            <m:sub>
                              <m:r>
                                <a:rPr kumimoji="0" lang="it-IT" sz="1799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it-IT" sz="1799" b="1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B42FE63-490A-48B7-A3AD-058E4791E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438" y="3939175"/>
                <a:ext cx="4196933" cy="1223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7B8A8C1-1D08-4A9B-9401-090A48647240}"/>
                  </a:ext>
                </a:extLst>
              </p:cNvPr>
              <p:cNvSpPr txBox="1"/>
              <p:nvPr/>
            </p:nvSpPr>
            <p:spPr>
              <a:xfrm>
                <a:off x="9125198" y="3133960"/>
                <a:ext cx="1440521" cy="659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sub>
                          </m:sSub>
                          <m: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  <m: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it-IT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7B8A8C1-1D08-4A9B-9401-090A48647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5198" y="3133960"/>
                <a:ext cx="1440521" cy="6593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CD14455-AFB1-41FD-9BCF-E5E19289A7E8}"/>
              </a:ext>
            </a:extLst>
          </p:cNvPr>
          <p:cNvSpPr txBox="1"/>
          <p:nvPr/>
        </p:nvSpPr>
        <p:spPr>
          <a:xfrm>
            <a:off x="1595027" y="5101892"/>
            <a:ext cx="10118433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Ovvero la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 legge di Ohm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che quindi ci permette di considerare un motore come un dispositivo alimentato </a:t>
            </a:r>
            <a:r>
              <a:rPr kumimoji="0" lang="it-IT" sz="1799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direttamente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in tensione, unica variabile che possiamo impostare con precisione come output da un pin di un microcontrollore come Arduino.</a:t>
            </a:r>
            <a:endParaRPr kumimoji="0" lang="it-IT" sz="1799" b="1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75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45721" y="569843"/>
            <a:ext cx="9618244" cy="692019"/>
          </a:xfrm>
        </p:spPr>
        <p:txBody>
          <a:bodyPr rtlCol="0"/>
          <a:lstStyle/>
          <a:p>
            <a:pPr rtl="0"/>
            <a:r>
              <a:rPr lang="it-IT" dirty="0"/>
              <a:t>Ottenere modello motore tramite MATLAB…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0189D967-8130-4A85-AA39-0F3A4C02AC32}"/>
                  </a:ext>
                </a:extLst>
              </p:cNvPr>
              <p:cNvSpPr txBox="1"/>
              <p:nvPr/>
            </p:nvSpPr>
            <p:spPr>
              <a:xfrm>
                <a:off x="1345721" y="1261862"/>
                <a:ext cx="5116096" cy="3826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Una volta individuato il modello teorico, è necessario stimare i coefficienti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7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7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𝒌</m:t>
                        </m:r>
                      </m:e>
                      <m:sub>
                        <m:r>
                          <a:rPr kumimoji="0" lang="it-IT" sz="17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𝒂</m:t>
                        </m:r>
                      </m:sub>
                    </m:sSub>
                    <m:r>
                      <a:rPr kumimoji="0" lang="it-IT" sz="1799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it-IT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e </a:t>
                </a:r>
                <a14:m>
                  <m:oMath xmlns:m="http://schemas.openxmlformats.org/officeDocument/2006/math">
                    <m:r>
                      <a:rPr kumimoji="0" lang="it-IT" sz="1799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𝝆</m:t>
                    </m:r>
                    <m:r>
                      <a:rPr kumimoji="0" lang="it-IT" sz="1799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 </m:t>
                    </m:r>
                  </m:oMath>
                </a14:m>
                <a:r>
                  <a:rPr kumimoji="0" lang="it-IT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del motore adoperato. Per fare ciò, sono stati presi i dati di velocità angolare in funzione dell’ingresso tramite Arduino, e salvati su file </a:t>
                </a:r>
                <a:r>
                  <a:rPr kumimoji="0" lang="it-IT" sz="1799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.txt</a:t>
                </a:r>
                <a:r>
                  <a:rPr kumimoji="0" lang="it-IT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, sono stati elaborati su MATLAB tramite la funzione </a:t>
                </a:r>
                <a:r>
                  <a:rPr kumimoji="0" lang="it-IT" sz="1799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tfest()</a:t>
                </a:r>
                <a:r>
                  <a:rPr kumimoji="0" lang="it-IT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del Control System Toolbox.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Fissando il numero di poli e zeri della FdT da individuare (adesso noti dalla trattazione teorica), la funzione fornisce una stima dei parametri utilizzando i dati forniti appositamente preparati.</a:t>
                </a:r>
                <a:endParaRPr kumimoji="0" lang="it-IT" sz="1799" b="1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0189D967-8130-4A85-AA39-0F3A4C02A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721" y="1261862"/>
                <a:ext cx="5116096" cy="3826973"/>
              </a:xfrm>
              <a:prstGeom prst="rect">
                <a:avLst/>
              </a:prstGeom>
              <a:blipFill>
                <a:blip r:embed="rId3"/>
                <a:stretch>
                  <a:fillRect l="-954" t="-637" r="-26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00E88A16-93D1-4BC2-B1A2-6A0685A3C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634" y="1617235"/>
            <a:ext cx="4967740" cy="1239514"/>
          </a:xfrm>
          <a:prstGeom prst="rect">
            <a:avLst/>
          </a:prstGeom>
        </p:spPr>
      </p:pic>
      <p:pic>
        <p:nvPicPr>
          <p:cNvPr id="12" name="Immagine 11" descr="Immagine che contiene computer, sedendo, orologio&#10;&#10;Descrizione generata automaticamente">
            <a:extLst>
              <a:ext uri="{FF2B5EF4-FFF2-40B4-BE49-F238E27FC236}">
                <a16:creationId xmlns:a16="http://schemas.microsoft.com/office/drawing/2014/main" id="{62256E85-F3CC-41A5-8719-F864A86F4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21" y="5088835"/>
            <a:ext cx="4750278" cy="1091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C4BEB1B-AAAE-4259-8DF5-1025EC311162}"/>
                  </a:ext>
                </a:extLst>
              </p:cNvPr>
              <p:cNvSpPr txBox="1"/>
              <p:nvPr/>
            </p:nvSpPr>
            <p:spPr>
              <a:xfrm>
                <a:off x="7570677" y="3099405"/>
                <a:ext cx="2841705" cy="369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</m:t>
                      </m:r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𝜌</m:t>
                      </m:r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𝜔</m:t>
                      </m:r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sSub>
                        <m:sSubPr>
                          <m:ctrlP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0" lang="it-IT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C4BEB1B-AAAE-4259-8DF5-1025EC311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677" y="3099405"/>
                <a:ext cx="2841705" cy="369236"/>
              </a:xfrm>
              <a:prstGeom prst="rect">
                <a:avLst/>
              </a:prstGeom>
              <a:blipFill>
                <a:blip r:embed="rId6"/>
                <a:stretch>
                  <a:fillRect b="-278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mappa, screenshot, testo&#10;&#10;Descrizione generata automaticamente">
            <a:extLst>
              <a:ext uri="{FF2B5EF4-FFF2-40B4-BE49-F238E27FC236}">
                <a16:creationId xmlns:a16="http://schemas.microsoft.com/office/drawing/2014/main" id="{C8AC329F-0D2F-421E-A348-C6739959F0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86" y="3711297"/>
            <a:ext cx="5555688" cy="292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8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C340DE-1513-42FF-B04C-C32024B85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18" y="177801"/>
            <a:ext cx="5780104" cy="1239837"/>
          </a:xfrm>
        </p:spPr>
        <p:txBody>
          <a:bodyPr/>
          <a:lstStyle/>
          <a:p>
            <a:r>
              <a:rPr lang="it-IT" dirty="0"/>
              <a:t>Dettagli sull’identificazione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D25786B-4557-4E41-870E-9702C9E3A874}"/>
              </a:ext>
            </a:extLst>
          </p:cNvPr>
          <p:cNvSpPr txBox="1"/>
          <p:nvPr/>
        </p:nvSpPr>
        <p:spPr>
          <a:xfrm>
            <a:off x="1325218" y="1417638"/>
            <a:ext cx="5780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Prima di proseguire con i risultati ottenuti, vale la pena soffermarsi sull’ utilizzo dei tool identificativi di MATLAB.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E67207-866A-4817-B7B7-266D3B2CF50A}"/>
              </a:ext>
            </a:extLst>
          </p:cNvPr>
          <p:cNvSpPr txBox="1"/>
          <p:nvPr/>
        </p:nvSpPr>
        <p:spPr>
          <a:xfrm>
            <a:off x="1593851" y="2063969"/>
            <a:ext cx="626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3AF8B21-BB52-43F3-A63A-1915C81F6F39}"/>
              </a:ext>
            </a:extLst>
          </p:cNvPr>
          <p:cNvSpPr txBox="1"/>
          <p:nvPr/>
        </p:nvSpPr>
        <p:spPr>
          <a:xfrm>
            <a:off x="1325217" y="2248635"/>
            <a:ext cx="57801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Sebbene possano aiutare molto,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non fanno miracoli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in quanto l’intero processo di analisi è un’approssimazione della realtà.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Già possiamo notare questo aspetto facendo una FFT del segnale d’ingresso (uno step </a:t>
            </a:r>
            <a:r>
              <a:rPr kumimoji="0" lang="it-IT" sz="1800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limitato nel tempo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); poiché il tempo di analisi del segnale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non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è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illimitato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il contributo percentuale a 0 Hz non è pari a 1 (come sarebbe in una funzione di step correttamente definita), bensì una percentuale inferiore (0.96).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Pertanto, l’analisi già avrà un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implicito errore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del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4%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</p:txBody>
      </p:sp>
      <p:pic>
        <p:nvPicPr>
          <p:cNvPr id="16" name="Immagine 1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D755312-AE80-4475-A106-B53D3AFDA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322" y="797719"/>
            <a:ext cx="4686954" cy="388674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D31C8C-7C9B-445D-9F3D-DDE0991121AC}"/>
              </a:ext>
            </a:extLst>
          </p:cNvPr>
          <p:cNvSpPr txBox="1"/>
          <p:nvPr/>
        </p:nvSpPr>
        <p:spPr>
          <a:xfrm>
            <a:off x="1325216" y="5110957"/>
            <a:ext cx="104670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Inoltre, il diminuire il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tempo di campionamento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sebbene permetta di vedere evoluzioni del sistema altrimenti nascoste, nel nostro caso diventerebbe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solo controproducente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andando ad aumentare le frequenze da analizzare, ed di conseguenza alzando il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rapporto segnale-rumore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(SNR).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Ciò è dovuto alla maggiore concentrazione del rumore alle alte frequenze, mentre l’evoluzione meccanica avviene sempre a bassa frequenza.</a:t>
            </a:r>
          </a:p>
        </p:txBody>
      </p:sp>
    </p:spTree>
    <p:extLst>
      <p:ext uri="{BB962C8B-B14F-4D97-AF65-F5344CB8AC3E}">
        <p14:creationId xmlns:p14="http://schemas.microsoft.com/office/powerpoint/2010/main" val="17788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32A304-FE1C-494B-95E4-F9691081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14" y="795130"/>
            <a:ext cx="4078077" cy="622508"/>
          </a:xfrm>
        </p:spPr>
        <p:txBody>
          <a:bodyPr>
            <a:normAutofit/>
          </a:bodyPr>
          <a:lstStyle/>
          <a:p>
            <a:r>
              <a:rPr lang="it-IT" dirty="0"/>
              <a:t>Analisi da Encoder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1E2DFC6-F5EB-4CD3-BAEF-F8F37AF6DAD9}"/>
              </a:ext>
            </a:extLst>
          </p:cNvPr>
          <p:cNvSpPr txBox="1"/>
          <p:nvPr/>
        </p:nvSpPr>
        <p:spPr>
          <a:xfrm>
            <a:off x="1355314" y="1417638"/>
            <a:ext cx="5734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Un altro aspetto da tenere in considerazione è il funzionamento degli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encoder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e la loro relazione con il modello trovato in precedenza del motore.</a:t>
            </a:r>
          </a:p>
        </p:txBody>
      </p:sp>
      <p:pic>
        <p:nvPicPr>
          <p:cNvPr id="8" name="Immagine 7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4D799838-DC94-46BB-9FB3-11D22DCFD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11" y="175373"/>
            <a:ext cx="4967740" cy="12395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3FA90DE-609B-4805-AFA4-AB18416601DA}"/>
                  </a:ext>
                </a:extLst>
              </p:cNvPr>
              <p:cNvSpPr txBox="1"/>
              <p:nvPr/>
            </p:nvSpPr>
            <p:spPr>
              <a:xfrm>
                <a:off x="1355312" y="2340968"/>
                <a:ext cx="573460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Se decidessimo di misurare il numero di passi intercorsi tra una misura e l’altra (ovvero l’angolo </a:t>
                </a:r>
                <a14:m>
                  <m:oMath xmlns:m="http://schemas.openxmlformats.org/officeDocument/2006/math">
                    <m:r>
                      <a:rPr kumimoji="0" lang="it-IT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𝜽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), dovremmo impostare nella funzione 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tfest()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la presenza di due poli anziché uno come nel caso della velocità.</a:t>
                </a:r>
                <a:endPara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3FA90DE-609B-4805-AFA4-AB1841660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312" y="2340968"/>
                <a:ext cx="5734601" cy="1477328"/>
              </a:xfrm>
              <a:prstGeom prst="rect">
                <a:avLst/>
              </a:prstGeom>
              <a:blipFill>
                <a:blip r:embed="rId3"/>
                <a:stretch>
                  <a:fillRect l="-850" t="-2479" r="-956" b="-537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5AAB2F4-C6A2-4410-87AE-BFDDB307A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328" y="1879303"/>
            <a:ext cx="4449023" cy="4207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43049CB-4408-4451-80B6-4D18FA010F9A}"/>
                  </a:ext>
                </a:extLst>
              </p:cNvPr>
              <p:cNvSpPr txBox="1"/>
              <p:nvPr/>
            </p:nvSpPr>
            <p:spPr>
              <a:xfrm>
                <a:off x="1355312" y="3818296"/>
                <a:ext cx="5734601" cy="2976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Come è però evidente, il secondo polo non è identificato pari a zero, bensì 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molto vicino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. Questo avviene per diverse cause, tra loro correlate: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Il tempo di identificazione è limitato, e poiché un polo in zero ha un transitorio di durata infinita </a:t>
                </a:r>
                <a14:m>
                  <m:oMath xmlns:m="http://schemas.openxmlformats.org/officeDocument/2006/math">
                    <m: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it-IT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𝒕</m:t>
                    </m:r>
                    <m:groupChr>
                      <m:groupChrPr>
                        <m:chr m:val="→"/>
                        <m:pos m:val="top"/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it-IT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𝝆</m:t>
                        </m:r>
                        <m:r>
                          <a:rPr kumimoji="0" lang="it-IT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→</m:t>
                        </m:r>
                        <m:r>
                          <a:rPr kumimoji="0" lang="it-IT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𝟎</m:t>
                        </m:r>
                      </m:e>
                    </m:groupChr>
                    <m:r>
                      <a:rPr kumimoji="0" lang="it-IT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∞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, si approssima il polo ad uno che non sia un puro integratore, ma gli si avvicini.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La 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frequenza di taglio 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è molto vicina a zero, per cui si ha </a:t>
                </a: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quasi ovunque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un andamento di </a:t>
                </a:r>
                <a14:m>
                  <m:oMath xmlns:m="http://schemas.openxmlformats.org/officeDocument/2006/math">
                    <m:r>
                      <a:rPr kumimoji="0" lang="it-IT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nor/>
                      </m:rPr>
                      <a:rPr kumimoji="0" lang="it-IT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m:rPr>
                        <m:nor/>
                      </m:rPr>
                      <a: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Euphemia"/>
                        <a:ea typeface="+mn-ea"/>
                        <a:cs typeface="+mn-cs"/>
                      </a:rPr>
                      <m:t>20</m:t>
                    </m:r>
                    <m:r>
                      <m:rPr>
                        <m:nor/>
                      </m:rPr>
                      <a: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Euphemia"/>
                        <a:ea typeface="+mn-ea"/>
                        <a:cs typeface="+mn-cs"/>
                      </a:rPr>
                      <m:t>dB</m:t>
                    </m:r>
                    <m:r>
                      <m:rPr>
                        <m:nor/>
                      </m:rPr>
                      <a: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Euphemia"/>
                        <a:ea typeface="+mn-ea"/>
                        <a:cs typeface="+mn-cs"/>
                      </a:rPr>
                      <m:t>/</m:t>
                    </m:r>
                    <m:r>
                      <m:rPr>
                        <m:nor/>
                      </m:rPr>
                      <a: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Euphemia"/>
                        <a:ea typeface="+mn-ea"/>
                        <a:cs typeface="+mn-cs"/>
                      </a:rPr>
                      <m:t>decade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43049CB-4408-4451-80B6-4D18FA01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312" y="3818296"/>
                <a:ext cx="5734601" cy="2976199"/>
              </a:xfrm>
              <a:prstGeom prst="rect">
                <a:avLst/>
              </a:prstGeom>
              <a:blipFill>
                <a:blip r:embed="rId5"/>
                <a:stretch>
                  <a:fillRect l="-850" t="-1227" r="-1594" b="-18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63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F32C1D8-D598-4F3C-B653-6EBA141720EC}"/>
                  </a:ext>
                </a:extLst>
              </p:cNvPr>
              <p:cNvSpPr txBox="1"/>
              <p:nvPr/>
            </p:nvSpPr>
            <p:spPr>
              <a:xfrm>
                <a:off x="1236043" y="622508"/>
                <a:ext cx="6039399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L’encoder è un trasduttore di 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velocità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, 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NON 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di 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posizione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!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Quando andiamo a misurare i passi percorsi in un intervallo di tempo, andiamo a fare un </a:t>
                </a: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integrale discreto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(</a:t>
                </a:r>
                <a14:m>
                  <m:oMath xmlns:m="http://schemas.openxmlformats.org/officeDocument/2006/math">
                    <m:r>
                      <a:rPr kumimoji="0" lang="it-IT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≡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somma), ma poiché questo sensore è molto rumoroso, andiamo ad integrare anche il rumore!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Ne consegue 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che la funzione di stima interpreta queste variazioni come il polo ‘’quasi’’ integratore trovato in precedenza.</a:t>
                </a:r>
                <a:endPara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F32C1D8-D598-4F3C-B653-6EBA14172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43" y="622508"/>
                <a:ext cx="6039399" cy="2585323"/>
              </a:xfrm>
              <a:prstGeom prst="rect">
                <a:avLst/>
              </a:prstGeom>
              <a:blipFill>
                <a:blip r:embed="rId2"/>
                <a:stretch>
                  <a:fillRect l="-909" t="-1415" r="-505" b="-25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olo 1">
            <a:extLst>
              <a:ext uri="{FF2B5EF4-FFF2-40B4-BE49-F238E27FC236}">
                <a16:creationId xmlns:a16="http://schemas.microsoft.com/office/drawing/2014/main" id="{B30D08BB-6FB8-4B24-8073-4FE7C6EDC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044" y="0"/>
            <a:ext cx="6039396" cy="622508"/>
          </a:xfrm>
        </p:spPr>
        <p:txBody>
          <a:bodyPr>
            <a:normAutofit/>
          </a:bodyPr>
          <a:lstStyle/>
          <a:p>
            <a:r>
              <a:rPr lang="it-IT" sz="3000" dirty="0"/>
              <a:t>Come mai tale comportamento?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2291430-EB06-4BE8-9611-AA1D52BB3162}"/>
                  </a:ext>
                </a:extLst>
              </p:cNvPr>
              <p:cNvSpPr txBox="1"/>
              <p:nvPr/>
            </p:nvSpPr>
            <p:spPr>
              <a:xfrm>
                <a:off x="1236042" y="3207831"/>
                <a:ext cx="603939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Possiamo risolvere questo problema tramite due strade: 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Effettuare l’identificazione a </a:t>
                </a:r>
                <a:r>
                  <a:rPr kumimoji="0" lang="it-IT" sz="18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tempo discreto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: la funzione tfest() prevede questa possibilità, e attuerà di conseguenza meccanismi per trovare poli fino alla precisione consentita dal campionamento.</a:t>
                </a:r>
                <a:b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</a:b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Come visibile, il polo </a:t>
                </a: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vicino a zero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nel continuo, è diventato un polo in 1 nel discreto (e usando la 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z</m:t>
                    </m:r>
                    <m: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∙</m:t>
                            </m:r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sub>
                        </m:sSub>
                      </m:sup>
                    </m:sSup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, si vede è proprio 0 stavolta!)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2291430-EB06-4BE8-9611-AA1D52BB3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42" y="3207831"/>
                <a:ext cx="6039398" cy="2308324"/>
              </a:xfrm>
              <a:prstGeom prst="rect">
                <a:avLst/>
              </a:prstGeom>
              <a:blipFill>
                <a:blip r:embed="rId3"/>
                <a:stretch>
                  <a:fillRect l="-1111" t="-1583" r="-1717" b="-29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B83FA614-B6A2-49CA-9434-AC8B1F770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440" y="0"/>
            <a:ext cx="4612268" cy="35252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875F739-C0D2-41B9-9653-F2A3DF38FCE9}"/>
              </a:ext>
            </a:extLst>
          </p:cNvPr>
          <p:cNvSpPr txBox="1"/>
          <p:nvPr/>
        </p:nvSpPr>
        <p:spPr>
          <a:xfrm>
            <a:off x="1236042" y="5516155"/>
            <a:ext cx="6039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Difetto: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siamo obbligati a continuare TUTTA la trattazione nel discreto, poiché la conversione ad esempio con </a:t>
            </a:r>
            <a:r>
              <a:rPr kumimoji="0" lang="it-IT" sz="1800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d2c()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non permette di ottenere un risultato soddisfacente.</a:t>
            </a:r>
            <a:endParaRPr kumimoji="0" lang="it-IT" sz="1800" b="1" i="0" u="sng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14" name="Immagine 13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302FC55C-B483-4CFD-9AF9-20FC2D837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358" y="3674745"/>
            <a:ext cx="3670431" cy="318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57BF8C2-262C-4423-90E6-D08DC553FADF}"/>
                  </a:ext>
                </a:extLst>
              </p:cNvPr>
              <p:cNvSpPr txBox="1"/>
              <p:nvPr/>
            </p:nvSpPr>
            <p:spPr>
              <a:xfrm>
                <a:off x="1431234" y="1615827"/>
                <a:ext cx="4967741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 startAt="2"/>
                  <a:tabLst/>
                  <a:defRPr/>
                </a:pPr>
                <a:r>
                  <a:rPr kumimoji="0" lang="it-IT" sz="18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Ignorare </a:t>
                </a: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i poli derivatori e integratori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:</a:t>
                </a:r>
                <a:b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</a:b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Infatti, poiché è nota a priori la loro presenza, possiamo abbassare il grado della funzione di trasferimento da identificare, trovando così solo i valori numerici dei poli con transitorio 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finito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(nel nostro caso, solamente </a:t>
                </a:r>
                <a14:m>
                  <m:oMath xmlns:m="http://schemas.openxmlformats.org/officeDocument/2006/math">
                    <m:r>
                      <a:rPr kumimoji="0" lang="it-IT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𝝆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).</a:t>
                </a:r>
                <a:b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</a:b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Una volta trovati i valori, possiamo aggiungere poli e zeri in 0 (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⇒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Integratore e derivatore) e utilizzare il modello totale.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57BF8C2-262C-4423-90E6-D08DC553F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234" y="1615827"/>
                <a:ext cx="4967741" cy="2862322"/>
              </a:xfrm>
              <a:prstGeom prst="rect">
                <a:avLst/>
              </a:prstGeom>
              <a:blipFill>
                <a:blip r:embed="rId2"/>
                <a:stretch>
                  <a:fillRect l="-1350" t="-2128" r="-1963" b="-21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E300532A-F312-453B-8D20-4388AB9A5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880" y="2427231"/>
            <a:ext cx="4967740" cy="123951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532C34-C105-4AAC-8877-A1E923EF8DF3}"/>
              </a:ext>
            </a:extLst>
          </p:cNvPr>
          <p:cNvSpPr txBox="1"/>
          <p:nvPr/>
        </p:nvSpPr>
        <p:spPr>
          <a:xfrm>
            <a:off x="1431234" y="4756517"/>
            <a:ext cx="8892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 questo modo, inoltre: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si usa l’encoder secondo il suo reale utilizzo, ovvero trasduttore di velocità;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l’analisi può essere fatta sia nel discreto che nel </a:t>
            </a:r>
            <a:r>
              <a:rPr kumimoji="0" lang="it-IT" sz="1800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continuo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indifferentemente</a:t>
            </a:r>
            <a:r>
              <a:rPr kumimoji="0" lang="it-IT" sz="1800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con il vantaggio di una più semplice analisi con Laplace/Fourier.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BC02329-CF09-47C9-8C68-1B13B23AF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234" y="714951"/>
            <a:ext cx="6039396" cy="622508"/>
          </a:xfrm>
        </p:spPr>
        <p:txBody>
          <a:bodyPr>
            <a:normAutofit/>
          </a:bodyPr>
          <a:lstStyle/>
          <a:p>
            <a:r>
              <a:rPr lang="it-IT" sz="3000" dirty="0"/>
              <a:t>Soluzione adottata</a:t>
            </a:r>
          </a:p>
        </p:txBody>
      </p:sp>
    </p:spTree>
    <p:extLst>
      <p:ext uri="{BB962C8B-B14F-4D97-AF65-F5344CB8AC3E}">
        <p14:creationId xmlns:p14="http://schemas.microsoft.com/office/powerpoint/2010/main" val="287410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…verificarne la veridicità…</a:t>
            </a:r>
          </a:p>
        </p:txBody>
      </p:sp>
      <p:pic>
        <p:nvPicPr>
          <p:cNvPr id="3" name="Immagine 2" descr="Immagine che contiene screenshot, microonde&#10;&#10;Descrizione generata automaticamente">
            <a:extLst>
              <a:ext uri="{FF2B5EF4-FFF2-40B4-BE49-F238E27FC236}">
                <a16:creationId xmlns:a16="http://schemas.microsoft.com/office/drawing/2014/main" id="{125518C2-C8D1-4B05-BB5A-B98E39E99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65" y="1418163"/>
            <a:ext cx="5884761" cy="543894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497A958-111D-41C4-AED4-5EB27DA1D7E5}"/>
              </a:ext>
            </a:extLst>
          </p:cNvPr>
          <p:cNvSpPr txBox="1"/>
          <p:nvPr/>
        </p:nvSpPr>
        <p:spPr>
          <a:xfrm>
            <a:off x="1595025" y="2001450"/>
            <a:ext cx="3229098" cy="2030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Come visibile, il risulto è molto preciso, e confrontando la simulazione ottenuta con i dati raccolti sperimentalmente, è apprezzabile la bontà della stima.</a:t>
            </a:r>
          </a:p>
        </p:txBody>
      </p:sp>
    </p:spTree>
    <p:extLst>
      <p:ext uri="{BB962C8B-B14F-4D97-AF65-F5344CB8AC3E}">
        <p14:creationId xmlns:p14="http://schemas.microsoft.com/office/powerpoint/2010/main" val="29898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…e confutarne la validità nella pratica</a:t>
            </a:r>
          </a:p>
        </p:txBody>
      </p:sp>
      <p:pic>
        <p:nvPicPr>
          <p:cNvPr id="4" name="Immagine 3" descr="Immagine che contiene computer, orologio&#10;&#10;Descrizione generata automaticamente">
            <a:extLst>
              <a:ext uri="{FF2B5EF4-FFF2-40B4-BE49-F238E27FC236}">
                <a16:creationId xmlns:a16="http://schemas.microsoft.com/office/drawing/2014/main" id="{464FBAC1-BF0E-49AB-B026-420F691C3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26" y="1418163"/>
            <a:ext cx="10041129" cy="543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5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Analisi per PWM variabile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054154A-4C8F-41E0-9E6A-3F61C7A59316}"/>
              </a:ext>
            </a:extLst>
          </p:cNvPr>
          <p:cNvSpPr txBox="1"/>
          <p:nvPr/>
        </p:nvSpPr>
        <p:spPr>
          <a:xfrm>
            <a:off x="1697425" y="1537744"/>
            <a:ext cx="9578827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Individuata la funzione di trasferimento tramite un’accelerazione massima seguita da una frenata, abbiamo deciso di applicarla a valori di duty </a:t>
            </a:r>
            <a:r>
              <a:rPr kumimoji="0" lang="it-IT" sz="1799" b="0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cycle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variabili, poiché il nostro controllo, specie per angoli piccoli, deve spaziare tra tutti i possibili valori (0-255).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7D48930-A71E-42FC-A26E-50D7DF0E34EE}"/>
              </a:ext>
            </a:extLst>
          </p:cNvPr>
          <p:cNvSpPr txBox="1"/>
          <p:nvPr/>
        </p:nvSpPr>
        <p:spPr>
          <a:xfrm>
            <a:off x="1697425" y="2460835"/>
            <a:ext cx="9782801" cy="120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799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Come è visibile dalla figura, non solo nel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transitorio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non riusciamo a inseguire con la simulazione il valore sperimentale, ma anche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 regime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ad eccezione della velocità massima, siamo lontani dalla realtà fisica.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0293F51-A81C-412A-A267-1059DE55C5E2}"/>
              </a:ext>
            </a:extLst>
          </p:cNvPr>
          <p:cNvSpPr txBox="1"/>
          <p:nvPr/>
        </p:nvSpPr>
        <p:spPr>
          <a:xfrm>
            <a:off x="4305940" y="4583942"/>
            <a:ext cx="4565768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3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Come mai questa anomalia?</a:t>
            </a:r>
          </a:p>
        </p:txBody>
      </p:sp>
    </p:spTree>
    <p:extLst>
      <p:ext uri="{BB962C8B-B14F-4D97-AF65-F5344CB8AC3E}">
        <p14:creationId xmlns:p14="http://schemas.microsoft.com/office/powerpoint/2010/main" val="355898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Il Ponte-H</a:t>
            </a:r>
          </a:p>
        </p:txBody>
      </p:sp>
      <p:pic>
        <p:nvPicPr>
          <p:cNvPr id="6" name="Immagine 5" descr="Immagine che contiene torta, giocattolo, compleanno, circuito&#10;&#10;Descrizione generata automaticamente">
            <a:extLst>
              <a:ext uri="{FF2B5EF4-FFF2-40B4-BE49-F238E27FC236}">
                <a16:creationId xmlns:a16="http://schemas.microsoft.com/office/drawing/2014/main" id="{AB11408A-5632-40F7-AE7C-CAF4C8526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823" y="178648"/>
            <a:ext cx="4221002" cy="376810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D1FD4A3-A030-49A5-AE33-E59C5C2C1DB9}"/>
              </a:ext>
            </a:extLst>
          </p:cNvPr>
          <p:cNvSpPr txBox="1"/>
          <p:nvPr/>
        </p:nvSpPr>
        <p:spPr>
          <a:xfrm>
            <a:off x="1723921" y="1602435"/>
            <a:ext cx="5432902" cy="2030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Il funzionamento del Ponte-H è molto semplice: sfruttando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4 transistor 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sui bracci verticali del circuito in figura, e i </a:t>
            </a:r>
            <a:r>
              <a:rPr kumimoji="0" lang="it-IT" sz="1799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due ingressi di controllo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e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B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è possibile </a:t>
            </a:r>
            <a:r>
              <a:rPr kumimoji="0" lang="it-IT" sz="1799" b="1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invertire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il senso di rotazione del motore elettrico, permettendo quindi di controllare (nel nostro caso) sia il modulo che il verso del vettore di momento angolare.</a:t>
            </a:r>
            <a:endParaRPr kumimoji="0" lang="it-IT" sz="1799" b="1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B0A2A9F5-4FD0-4CE9-9378-E35E6D0A1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762" y="3429001"/>
            <a:ext cx="4565220" cy="34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2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4CD7D8-7628-4568-A915-0799D189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Qui foto progetto</a:t>
            </a:r>
          </a:p>
        </p:txBody>
      </p:sp>
    </p:spTree>
    <p:extLst>
      <p:ext uri="{BB962C8B-B14F-4D97-AF65-F5344CB8AC3E}">
        <p14:creationId xmlns:p14="http://schemas.microsoft.com/office/powerpoint/2010/main" val="61676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Funzionamento Ponte-H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FE6072-C7E9-42CD-BBDC-28F56725D52F}"/>
              </a:ext>
            </a:extLst>
          </p:cNvPr>
          <p:cNvSpPr txBox="1"/>
          <p:nvPr/>
        </p:nvSpPr>
        <p:spPr>
          <a:xfrm>
            <a:off x="1597307" y="1418163"/>
            <a:ext cx="6573943" cy="2861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Grazie agli ingressi di controllo, possono verificarsi le tre situazioni in figura:</a:t>
            </a:r>
          </a:p>
          <a:p>
            <a:pPr marL="342797" marR="0" lvl="0" indent="-34279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Entrambi gli ingressi hanno l’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enabler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a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zero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per cui il motore si trova in </a:t>
            </a:r>
            <a:r>
              <a:rPr kumimoji="0" lang="it-IT" sz="1799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libera evoluzione meccanica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  <a:p>
            <a:pPr marL="342797" marR="0" lvl="0" indent="-34279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L’ingresso A si trova a una tensione sufficiente a chiudere il transistor PNP, mentre per il B è tale da chiudere NPN.</a:t>
            </a:r>
          </a:p>
          <a:p>
            <a:pPr marL="342797" marR="0" lvl="0" indent="-34279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L’ingresso A ha una tensione maggiore e chiude NPN, mentre per il B diminuisce la tensione e chiude PNP.</a:t>
            </a:r>
          </a:p>
          <a:p>
            <a:pPr marL="342797" marR="0" lvl="0" indent="-34279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Entrambi gli ingressi fanno chiudere i transistor NPN, creando una </a:t>
            </a:r>
            <a:r>
              <a:rPr kumimoji="0" lang="it-IT" sz="1799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frenata forzata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6A5FAD-CD88-424F-8900-4D27F99028B6}"/>
              </a:ext>
            </a:extLst>
          </p:cNvPr>
          <p:cNvSpPr txBox="1"/>
          <p:nvPr/>
        </p:nvSpPr>
        <p:spPr>
          <a:xfrm>
            <a:off x="1595025" y="4279739"/>
            <a:ext cx="6573943" cy="1753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Vantaggi del Ponte-H?</a:t>
            </a:r>
          </a:p>
          <a:p>
            <a:pPr marL="285664" marR="0" lvl="0" indent="-28566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Semplicità di utilizzo e basso costo</a:t>
            </a:r>
          </a:p>
          <a:p>
            <a:pPr marL="285664" marR="0" lvl="0" indent="-28566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L’uso dell’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enabler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permette di ridurre il consumo di energia ed allungare la vita dei componenti, non scorrendo corrente.</a:t>
            </a:r>
          </a:p>
          <a:p>
            <a:pPr marL="285664" marR="0" lvl="0" indent="-28566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Possono essere inseriti facilmente in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circuiti integrati.</a:t>
            </a:r>
            <a:endParaRPr kumimoji="0" lang="it-IT" sz="1799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3EF75F-00FF-44FC-BD06-DDF49DFE9875}"/>
              </a:ext>
            </a:extLst>
          </p:cNvPr>
          <p:cNvSpPr txBox="1"/>
          <p:nvPr/>
        </p:nvSpPr>
        <p:spPr>
          <a:xfrm>
            <a:off x="1595024" y="6033610"/>
            <a:ext cx="6573942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Svantaggi del Ponte-H?</a:t>
            </a:r>
          </a:p>
          <a:p>
            <a:pPr marL="285664" marR="0" lvl="0" indent="-28566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Per il controllo, proprio l’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enabler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!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AB564AB-58EF-4481-9095-08712E1C6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762" y="445108"/>
            <a:ext cx="3206577" cy="623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DCBA2A-3307-47A1-B698-A7AF2940FFB7}"/>
              </a:ext>
            </a:extLst>
          </p:cNvPr>
          <p:cNvSpPr txBox="1"/>
          <p:nvPr/>
        </p:nvSpPr>
        <p:spPr>
          <a:xfrm>
            <a:off x="1697424" y="1418162"/>
            <a:ext cx="5161402" cy="3415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Il motore ha un comportamento lineare finché rimane nella situazione evidenziata in figura (a), ovvero il circuito elettrico rimane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chiuso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e al massimo il generatore di corrente ha una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forza elettromotrice nulla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 questa situazione (b), il motore diventa un generatore cinetico di </a:t>
            </a:r>
            <a:r>
              <a:rPr kumimoji="0" lang="it-IT" sz="1799" b="1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ddp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ed esaurisce la sua velocità </a:t>
            </a:r>
            <a:r>
              <a:rPr kumimoji="0" lang="it-IT" sz="1799" b="1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quasi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soltanto grazie alla corrente che rientra nel motore stesso.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Questa situazione si verifica nel caso di una </a:t>
            </a:r>
            <a:r>
              <a:rPr kumimoji="0" lang="it-IT" sz="1799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frenata forzata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ed è in accordo con quanto trovato nella stima del modello teorico.</a:t>
            </a:r>
          </a:p>
        </p:txBody>
      </p:sp>
      <p:pic>
        <p:nvPicPr>
          <p:cNvPr id="7" name="Immagine 6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10BE63E-2483-4A03-8F6A-BE7657D63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326" y="178648"/>
            <a:ext cx="4519000" cy="566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DCBA2A-3307-47A1-B698-A7AF2940FFB7}"/>
              </a:ext>
            </a:extLst>
          </p:cNvPr>
          <p:cNvSpPr txBox="1"/>
          <p:nvPr/>
        </p:nvSpPr>
        <p:spPr>
          <a:xfrm>
            <a:off x="1595024" y="745985"/>
            <a:ext cx="5806923" cy="4246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NON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si verifica la situazione precedentemente descritta a causa del controllo fatto in PWM con l’Arduino.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Infatti, controllando la percentuale del </a:t>
            </a:r>
            <a:r>
              <a:rPr kumimoji="0" lang="it-IT" sz="1799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Duty Cycle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otterremmo un valore medio di tensione equivalente, dato il comportamento da filtro passa-basso del motore.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Poiché il PWM è impostato sul pin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Enable 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del L298N, il motore si ritrova nella situazione di una semplice massa posta in rotazione, che esaurisce la propria energia cinetica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solo 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tramite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attrito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Da ciò si comprende come mai la simulazione (in giallo) sia estremamente più rapida del comportamento reale (in blu), non tenendo conto di questo fenomeno </a:t>
            </a:r>
            <a:r>
              <a:rPr kumimoji="0" lang="it-IT" sz="1799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inevitabile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E2AD8DF-8404-4AC5-A890-E2D0F1D49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052" y="798404"/>
            <a:ext cx="4136992" cy="3309594"/>
          </a:xfrm>
          <a:prstGeom prst="rect">
            <a:avLst/>
          </a:prstGeom>
        </p:spPr>
      </p:pic>
      <p:pic>
        <p:nvPicPr>
          <p:cNvPr id="10" name="Immagine 9" descr="Immagine che contiene screenshot, monitor, schermo&#10;&#10;Descrizione generata automaticamente">
            <a:extLst>
              <a:ext uri="{FF2B5EF4-FFF2-40B4-BE49-F238E27FC236}">
                <a16:creationId xmlns:a16="http://schemas.microsoft.com/office/drawing/2014/main" id="{CEC8E07A-28DB-4017-A1BD-0DBFCBB9C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636" y="4107999"/>
            <a:ext cx="2413825" cy="270385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AB98A6A-7982-4CFB-BB1F-A1D4E602778A}"/>
              </a:ext>
            </a:extLst>
          </p:cNvPr>
          <p:cNvSpPr txBox="1"/>
          <p:nvPr/>
        </p:nvSpPr>
        <p:spPr>
          <a:xfrm>
            <a:off x="1595023" y="4992195"/>
            <a:ext cx="679300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Perché non ce ne accorgiamo in piena accelerazione da fermi?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5B7ABB5-DDBB-40E5-9130-8BD2BC2E3D50}"/>
              </a:ext>
            </a:extLst>
          </p:cNvPr>
          <p:cNvSpPr txBox="1"/>
          <p:nvPr/>
        </p:nvSpPr>
        <p:spPr>
          <a:xfrm>
            <a:off x="1595023" y="5361432"/>
            <a:ext cx="6793007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Perché in quel caso passiamo da 0 a 5 Volt senza mai avere un effettivo Duty Cycle!</a:t>
            </a:r>
          </a:p>
        </p:txBody>
      </p:sp>
    </p:spTree>
    <p:extLst>
      <p:ext uri="{BB962C8B-B14F-4D97-AF65-F5344CB8AC3E}">
        <p14:creationId xmlns:p14="http://schemas.microsoft.com/office/powerpoint/2010/main" val="344466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Migliorare la stima del modello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32064AA-E794-43CC-8E2D-31CAF09D8C7A}"/>
              </a:ext>
            </a:extLst>
          </p:cNvPr>
          <p:cNvSpPr txBox="1"/>
          <p:nvPr/>
        </p:nvSpPr>
        <p:spPr>
          <a:xfrm>
            <a:off x="1595026" y="1524496"/>
            <a:ext cx="9653903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Il lavoro fatto di stima del modello non è tuttavia inutile!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Esso è infatti quello del motore quando sottoposto a una differenza di potenziale qualsiasi, ovvero se l’</a:t>
            </a:r>
            <a:r>
              <a:rPr kumimoji="0" lang="it-IT" sz="1799" b="1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enable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non disattiva il collegamento elettrico.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85A82ED-59B9-423B-8A76-183E055D77F0}"/>
              </a:ext>
            </a:extLst>
          </p:cNvPr>
          <p:cNvSpPr txBox="1"/>
          <p:nvPr/>
        </p:nvSpPr>
        <p:spPr>
          <a:xfrm>
            <a:off x="1595024" y="2447586"/>
            <a:ext cx="13212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Strategia: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EDE1EE-FC53-427C-923D-1D03B789B2B0}"/>
              </a:ext>
            </a:extLst>
          </p:cNvPr>
          <p:cNvSpPr txBox="1"/>
          <p:nvPr/>
        </p:nvSpPr>
        <p:spPr>
          <a:xfrm>
            <a:off x="1595026" y="2816822"/>
            <a:ext cx="5468133" cy="2030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7" marR="0" lvl="0" indent="-34279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Individuare il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polo dissipativo meccanico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del motore, ovvero il suo attrito coulombiano.</a:t>
            </a:r>
          </a:p>
          <a:p>
            <a:pPr marL="342797" marR="0" lvl="0" indent="-34279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Aggiungere la nuova stima al precedente modello, considerando il moto adesso come somma di esponenziali.</a:t>
            </a:r>
          </a:p>
          <a:p>
            <a:pPr marL="342797" marR="0" lvl="0" indent="-34279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Aggiungere un termine costante per approssimare la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Curva di </a:t>
            </a:r>
            <a:r>
              <a:rPr kumimoji="0" lang="it-IT" sz="1799" b="1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Stribeck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FAD17FA-16FC-4E03-9A34-A9CF13CC8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268" y="2816821"/>
            <a:ext cx="4319558" cy="262929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6DD04B7-612D-4AC5-BDA2-866336F873A3}"/>
              </a:ext>
            </a:extLst>
          </p:cNvPr>
          <p:cNvSpPr txBox="1"/>
          <p:nvPr/>
        </p:nvSpPr>
        <p:spPr>
          <a:xfrm>
            <a:off x="1595025" y="4847619"/>
            <a:ext cx="5463243" cy="1753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799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Con tali accorgimenti, ed utilizzando una funzione custom di </a:t>
            </a:r>
            <a:r>
              <a:rPr kumimoji="0" lang="it-IT" sz="1799" b="0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fit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della curva su MATLAB, si possono trovare i coefficienti particolari del motore, che ci permettono di descrivere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bene 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il suo comportamento.</a:t>
            </a:r>
            <a:endParaRPr kumimoji="0" lang="it-IT" sz="1799" b="1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30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Modello finale su Simulink/MATLAB</a:t>
            </a: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C4F0118-EA49-490E-A55F-F72ED6624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386" y="1418162"/>
            <a:ext cx="4987896" cy="3184632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F5A573D-6960-49FD-BE50-E5A622BC7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538" y="1418164"/>
            <a:ext cx="5150351" cy="3184633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C101A59D-9F16-43D1-ADCC-555BAEC367E0}"/>
              </a:ext>
            </a:extLst>
          </p:cNvPr>
          <p:cNvGrpSpPr/>
          <p:nvPr/>
        </p:nvGrpSpPr>
        <p:grpSpPr>
          <a:xfrm>
            <a:off x="1425508" y="4650825"/>
            <a:ext cx="7666000" cy="1038079"/>
            <a:chOff x="3018140" y="5260465"/>
            <a:chExt cx="7667997" cy="10383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ttangolo 7">
                  <a:extLst>
                    <a:ext uri="{FF2B5EF4-FFF2-40B4-BE49-F238E27FC236}">
                      <a16:creationId xmlns:a16="http://schemas.microsoft.com/office/drawing/2014/main" id="{9E13152A-4F07-4390-B4EE-A0588B717A0B}"/>
                    </a:ext>
                  </a:extLst>
                </p:cNvPr>
                <p:cNvSpPr/>
                <p:nvPr/>
              </p:nvSpPr>
              <p:spPr>
                <a:xfrm>
                  <a:off x="3187701" y="5779639"/>
                  <a:ext cx="543881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𝑣</m:t>
                            </m:r>
                          </m:e>
                        </m:acc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=−</m:t>
                        </m:r>
                        <m:d>
                          <m:dPr>
                            <m:ctrlP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it-IT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ρ</m:t>
                                </m:r>
                              </m:e>
                              <m:sub>
                                <m:r>
                                  <a:rPr kumimoji="0" lang="it-IT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𝑖𝑛𝑑</m:t>
                                </m:r>
                              </m:sub>
                            </m:sSub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it-IT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ρ</m:t>
                                </m:r>
                              </m:e>
                              <m:sub>
                                <m:r>
                                  <a:rPr kumimoji="0" lang="it-IT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𝑚𝑒𝑐</m:t>
                                </m:r>
                              </m:sub>
                            </m:sSub>
                          </m:e>
                        </m:d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𝑣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𝑑𝑖𝑛</m:t>
                            </m:r>
                          </m:sub>
                        </m:sSub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𝑠𝑖𝑔𝑛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𝑣</m:t>
                        </m:r>
                        <m:r>
                          <m:rPr>
                            <m:nor/>
                          </m:rPr>
                          <a:rPr kumimoji="0" lang="it-IT" sz="2399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it-IT" sz="23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Rettangolo 7">
                  <a:extLst>
                    <a:ext uri="{FF2B5EF4-FFF2-40B4-BE49-F238E27FC236}">
                      <a16:creationId xmlns:a16="http://schemas.microsoft.com/office/drawing/2014/main" id="{9E13152A-4F07-4390-B4EE-A0588B717A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7701" y="5779639"/>
                  <a:ext cx="5438810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ttangolo 8">
                  <a:extLst>
                    <a:ext uri="{FF2B5EF4-FFF2-40B4-BE49-F238E27FC236}">
                      <a16:creationId xmlns:a16="http://schemas.microsoft.com/office/drawing/2014/main" id="{1E2E7A80-F712-4DA1-8563-8666617FCE50}"/>
                    </a:ext>
                  </a:extLst>
                </p:cNvPr>
                <p:cNvSpPr/>
                <p:nvPr/>
              </p:nvSpPr>
              <p:spPr>
                <a:xfrm>
                  <a:off x="3187701" y="5260465"/>
                  <a:ext cx="749843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𝑣</m:t>
                            </m:r>
                          </m:e>
                        </m:acc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=−</m:t>
                        </m:r>
                        <m:d>
                          <m:dPr>
                            <m:ctrlP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it-IT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kumimoji="0" lang="it-IT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𝑖𝑛𝑑</m:t>
                                </m:r>
                              </m:sub>
                            </m:sSub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∙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it-IT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it-IT" sz="2399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46556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2399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46556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kumimoji="0" lang="it-IT" sz="2399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46556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%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it-IT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kumimoji="0" lang="it-IT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𝑚𝑒𝑐</m:t>
                                </m:r>
                              </m:sub>
                            </m:sSub>
                          </m:e>
                        </m:d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𝑣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𝑑𝑖𝑛</m:t>
                            </m:r>
                          </m:sub>
                        </m:sSub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𝑠𝑖𝑔𝑛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𝑣</m:t>
                        </m:r>
                        <m:r>
                          <m:rPr>
                            <m:nor/>
                          </m:rP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)</m:t>
                        </m:r>
                        <m:r>
                          <m:rPr>
                            <m:nor/>
                          </m:rPr>
                          <a:rPr kumimoji="0" lang="it-IT" sz="2399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+ </m:t>
                        </m:r>
                        <m:sSub>
                          <m:sSubPr>
                            <m:ctrlP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e>
                          <m:sub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sSub>
                          <m:sSubPr>
                            <m:ctrlP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𝑈</m:t>
                            </m:r>
                          </m:e>
                          <m:sub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%</m:t>
                            </m:r>
                          </m:sub>
                        </m:sSub>
                      </m:oMath>
                    </m:oMathPara>
                  </a14:m>
                  <a:endParaRPr kumimoji="0" lang="it-IT" sz="2399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Rettangolo 8">
                  <a:extLst>
                    <a:ext uri="{FF2B5EF4-FFF2-40B4-BE49-F238E27FC236}">
                      <a16:creationId xmlns:a16="http://schemas.microsoft.com/office/drawing/2014/main" id="{1E2E7A80-F712-4DA1-8563-8666617FCE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7701" y="5260465"/>
                  <a:ext cx="7498436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Parentesi graffa aperta 9">
              <a:extLst>
                <a:ext uri="{FF2B5EF4-FFF2-40B4-BE49-F238E27FC236}">
                  <a16:creationId xmlns:a16="http://schemas.microsoft.com/office/drawing/2014/main" id="{DDBA999F-5D9B-48BF-AC54-A107CB83ADD1}"/>
                </a:ext>
              </a:extLst>
            </p:cNvPr>
            <p:cNvSpPr/>
            <p:nvPr/>
          </p:nvSpPr>
          <p:spPr>
            <a:xfrm>
              <a:off x="3018140" y="5265145"/>
              <a:ext cx="170898" cy="1033669"/>
            </a:xfrm>
            <a:prstGeom prst="leftBrace">
              <a:avLst>
                <a:gd name="adj1" fmla="val 114997"/>
                <a:gd name="adj2" fmla="val 5184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endParaRP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3F64C1-FD64-4E3C-A2A4-B7134B5D264C}"/>
              </a:ext>
            </a:extLst>
          </p:cNvPr>
          <p:cNvSpPr txBox="1"/>
          <p:nvPr/>
        </p:nvSpPr>
        <p:spPr>
          <a:xfrm>
            <a:off x="9046957" y="4698147"/>
            <a:ext cx="207031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in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moto normale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118D98F-2179-499D-8FAB-6864B7F19DBE}"/>
              </a:ext>
            </a:extLst>
          </p:cNvPr>
          <p:cNvSpPr txBox="1"/>
          <p:nvPr/>
        </p:nvSpPr>
        <p:spPr>
          <a:xfrm>
            <a:off x="9046957" y="5214848"/>
            <a:ext cx="207031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in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frenata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9A4A056-A818-41D8-B6FB-47D2E04CD734}"/>
                  </a:ext>
                </a:extLst>
              </p:cNvPr>
              <p:cNvSpPr txBox="1"/>
              <p:nvPr/>
            </p:nvSpPr>
            <p:spPr>
              <a:xfrm>
                <a:off x="7418784" y="5888441"/>
                <a:ext cx="2369840" cy="307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𝑼</m:t>
                          </m:r>
                        </m:e>
                        <m:sub>
                          <m: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%</m:t>
                          </m:r>
                        </m:sub>
                      </m:sSub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=% 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𝐷𝑢𝑡𝑦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𝐶𝑦𝑐𝑙𝑒</m:t>
                      </m:r>
                    </m:oMath>
                  </m:oMathPara>
                </a14:m>
                <a:endParaRPr kumimoji="0" lang="it-IT" sz="1999" b="0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9A4A056-A818-41D8-B6FB-47D2E04CD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784" y="5888441"/>
                <a:ext cx="2369840" cy="307697"/>
              </a:xfrm>
              <a:prstGeom prst="rect">
                <a:avLst/>
              </a:prstGeom>
              <a:blipFill>
                <a:blip r:embed="rId7"/>
                <a:stretch>
                  <a:fillRect l="-3856" b="-3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17021DB6-D74C-4637-82CA-5D9165BA644A}"/>
                  </a:ext>
                </a:extLst>
              </p:cNvPr>
              <p:cNvSpPr txBox="1"/>
              <p:nvPr/>
            </p:nvSpPr>
            <p:spPr>
              <a:xfrm>
                <a:off x="7418785" y="6196138"/>
                <a:ext cx="3302027" cy="3076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𝝁</m:t>
                          </m:r>
                        </m:e>
                        <m:sub>
                          <m: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𝒅𝒊𝒏</m:t>
                          </m:r>
                        </m:sub>
                      </m:sSub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𝐴𝑡𝑡𝑟𝑖𝑡𝑜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𝐶𝑜𝑢𝑙𝑜𝑚𝑏𝑖𝑎𝑛𝑜</m:t>
                      </m:r>
                    </m:oMath>
                  </m:oMathPara>
                </a14:m>
                <a:endParaRPr kumimoji="0" lang="it-IT" sz="1999" b="0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17021DB6-D74C-4637-82CA-5D9165BA6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785" y="6196138"/>
                <a:ext cx="3302027" cy="307697"/>
              </a:xfrm>
              <a:prstGeom prst="rect">
                <a:avLst/>
              </a:prstGeom>
              <a:blipFill>
                <a:blip r:embed="rId8"/>
                <a:stretch>
                  <a:fillRect l="-2768" b="-254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B1E08B5-B0B5-4578-88B9-12431D8058F9}"/>
                  </a:ext>
                </a:extLst>
              </p:cNvPr>
              <p:cNvSpPr txBox="1"/>
              <p:nvPr/>
            </p:nvSpPr>
            <p:spPr>
              <a:xfrm>
                <a:off x="1425507" y="5746398"/>
                <a:ext cx="4809772" cy="3076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l-GR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𝝆</m:t>
                          </m:r>
                        </m:e>
                        <m:sub>
                          <m: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𝒊𝒏𝒅</m:t>
                          </m:r>
                        </m:sub>
                      </m:sSub>
                      <m:r>
                        <a:rPr kumimoji="0" lang="it-IT" sz="1999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l-GR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𝝆</m:t>
                          </m:r>
                        </m:e>
                        <m:sub>
                          <m: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𝒎𝒆𝒄</m:t>
                          </m:r>
                        </m:sub>
                      </m:sSub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𝑃𝑜𝑙𝑜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1999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𝒍𝒊𝒏𝒆𝒂𝒓𝒆</m:t>
                      </m:r>
                      <m:r>
                        <a:rPr kumimoji="0" lang="it-IT" sz="1999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𝑚𝑜𝑡𝑜𝑟𝑒</m:t>
                      </m:r>
                    </m:oMath>
                  </m:oMathPara>
                </a14:m>
                <a:endParaRPr kumimoji="0" lang="it-IT" sz="1999" b="0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B1E08B5-B0B5-4578-88B9-12431D805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507" y="5746398"/>
                <a:ext cx="4809772" cy="307697"/>
              </a:xfrm>
              <a:prstGeom prst="rect">
                <a:avLst/>
              </a:prstGeom>
              <a:blipFill>
                <a:blip r:embed="rId9"/>
                <a:stretch>
                  <a:fillRect l="-2028" b="-3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D3BB778-EE53-42A9-AE2A-E7F3B6948AD1}"/>
                  </a:ext>
                </a:extLst>
              </p:cNvPr>
              <p:cNvSpPr txBox="1"/>
              <p:nvPr/>
            </p:nvSpPr>
            <p:spPr>
              <a:xfrm>
                <a:off x="1425507" y="6363522"/>
                <a:ext cx="4809774" cy="3076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l-GR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𝝆</m:t>
                          </m:r>
                        </m:e>
                        <m:sub>
                          <m: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𝒎𝒆𝒄</m:t>
                          </m:r>
                        </m:sub>
                      </m:sSub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𝑃𝑜𝑙𝑜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1999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𝒎𝒆𝒄𝒄𝒂𝒏𝒊𝒄𝒐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𝑎𝑡𝑡𝑟𝑖𝑡𝑜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𝑣𝑖𝑠𝑐𝑜𝑠𝑜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it-IT" sz="1999" b="0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D3BB778-EE53-42A9-AE2A-E7F3B6948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507" y="6363522"/>
                <a:ext cx="4809774" cy="307697"/>
              </a:xfrm>
              <a:prstGeom prst="rect">
                <a:avLst/>
              </a:prstGeom>
              <a:blipFill>
                <a:blip r:embed="rId10"/>
                <a:stretch>
                  <a:fillRect l="-2028" r="-380" b="-4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197C221A-D274-48FF-8128-30321F799482}"/>
                  </a:ext>
                </a:extLst>
              </p:cNvPr>
              <p:cNvSpPr txBox="1"/>
              <p:nvPr/>
            </p:nvSpPr>
            <p:spPr>
              <a:xfrm>
                <a:off x="1425508" y="6054095"/>
                <a:ext cx="4809772" cy="3076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l-GR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𝝆</m:t>
                          </m:r>
                        </m:e>
                        <m:sub>
                          <m: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𝒊𝒏𝒅</m:t>
                          </m:r>
                        </m:sub>
                      </m:sSub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𝑃𝑜𝑙𝑜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1999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𝒆𝒍𝒆𝒕𝒕𝒓𝒊𝒄𝒂𝒎𝒆𝒏𝒕𝒆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𝑎𝑙𝑖𝑚𝑒𝑛𝑡𝑎𝑡𝑜</m:t>
                      </m:r>
                    </m:oMath>
                  </m:oMathPara>
                </a14:m>
                <a:endParaRPr kumimoji="0" lang="it-IT" sz="1999" b="0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197C221A-D274-48FF-8128-30321F799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508" y="6054095"/>
                <a:ext cx="4809772" cy="307697"/>
              </a:xfrm>
              <a:prstGeom prst="rect">
                <a:avLst/>
              </a:prstGeom>
              <a:blipFill>
                <a:blip r:embed="rId11"/>
                <a:stretch>
                  <a:fillRect l="-2028" b="-294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5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Miglioramenti conseguiti</a:t>
            </a:r>
          </a:p>
        </p:txBody>
      </p:sp>
      <p:pic>
        <p:nvPicPr>
          <p:cNvPr id="4" name="Immagine 3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C53DEF92-BE9F-4CBA-8175-6A8EEA3B9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25" y="1418163"/>
            <a:ext cx="10041130" cy="543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0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Miglioramenti conseguiti</a:t>
            </a:r>
          </a:p>
        </p:txBody>
      </p:sp>
      <p:pic>
        <p:nvPicPr>
          <p:cNvPr id="4" name="Immagine 3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DB934C72-266B-4ECB-8448-AB843076F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511" y="1418163"/>
            <a:ext cx="7002314" cy="543773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E61AC79-16A7-4D61-AC10-7DB6255D0B52}"/>
              </a:ext>
            </a:extLst>
          </p:cNvPr>
          <p:cNvSpPr txBox="1"/>
          <p:nvPr/>
        </p:nvSpPr>
        <p:spPr>
          <a:xfrm>
            <a:off x="1595025" y="2107442"/>
            <a:ext cx="1917475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Nuovo modello </a:t>
            </a:r>
            <a:r>
              <a:rPr kumimoji="0" lang="it-IT" sz="1799" b="1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non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lineare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A20DA39-C080-4B11-9CDB-25BD1771262A}"/>
              </a:ext>
            </a:extLst>
          </p:cNvPr>
          <p:cNvSpPr txBox="1"/>
          <p:nvPr/>
        </p:nvSpPr>
        <p:spPr>
          <a:xfrm>
            <a:off x="1595025" y="3813949"/>
            <a:ext cx="1917475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Vecchio modello lineare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28222F2-0A50-4576-BB9B-EB5940240DED}"/>
              </a:ext>
            </a:extLst>
          </p:cNvPr>
          <p:cNvSpPr txBox="1"/>
          <p:nvPr/>
        </p:nvSpPr>
        <p:spPr>
          <a:xfrm>
            <a:off x="1595025" y="5520457"/>
            <a:ext cx="1917475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Input (sia PWM che frenata)</a:t>
            </a:r>
          </a:p>
        </p:txBody>
      </p:sp>
    </p:spTree>
    <p:extLst>
      <p:ext uri="{BB962C8B-B14F-4D97-AF65-F5344CB8AC3E}">
        <p14:creationId xmlns:p14="http://schemas.microsoft.com/office/powerpoint/2010/main" val="97904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25DAF4-F7B4-4D8A-9FAB-D4AB2037F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478" y="177801"/>
            <a:ext cx="9785349" cy="1239837"/>
          </a:xfrm>
        </p:spPr>
        <p:txBody>
          <a:bodyPr/>
          <a:lstStyle/>
          <a:p>
            <a:r>
              <a:rPr lang="it-IT" dirty="0"/>
              <a:t>Altre tecnologie adottabili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A448AEF-FE68-4AD8-8C10-17BCA2587C17}"/>
              </a:ext>
            </a:extLst>
          </p:cNvPr>
          <p:cNvSpPr txBox="1"/>
          <p:nvPr/>
        </p:nvSpPr>
        <p:spPr>
          <a:xfrm>
            <a:off x="1391478" y="1417293"/>
            <a:ext cx="9206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L’approccio combinato motore DC + encoder fornisce in molti casi d’uso un ottimo compromesso tra performance e semplicità di utilizzo.</a:t>
            </a:r>
            <a:b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</a:b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Può essere necessario avere in alcuni casi una maggiore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coppia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o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velocità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 Per tali esigenze, si può ripiegare su soluzioni basate su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stepper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oppure su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brushless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  <a:endParaRPr kumimoji="0" lang="it-IT" sz="1800" b="1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6225111-229A-46D3-91E5-3178C73FDD69}"/>
              </a:ext>
            </a:extLst>
          </p:cNvPr>
          <p:cNvSpPr txBox="1"/>
          <p:nvPr/>
        </p:nvSpPr>
        <p:spPr>
          <a:xfrm>
            <a:off x="1484242" y="2617622"/>
            <a:ext cx="7315199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Stepper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Motore in corrente continua che suddivide la propria rotazione in un grande numero di passi.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Vantaggi: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La posizione del motore può essere controllata in modo accurato senza dover ricorrere al controllo ad </a:t>
            </a:r>
            <a:r>
              <a:rPr kumimoji="0" lang="it-IT" sz="1800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anello chiuso;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Hanno un'elevata robustezza meccanica ed elettrica;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Permettono un’alta coppia anche a bassi regimi senza l’utilizzo di ingranaggi riduttori.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Svantaggi: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Richiedono sempre circuiti elettronici per il pilotaggio;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Hanno un funzionamento a scatti e producono vibrazioni;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Producono molto calore già dopo pochi minuti di funzionamento;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Hanno una velocità di rotazione massima intorno a 1000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rpm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  <a:endParaRPr kumimoji="0" lang="it-IT" sz="1800" b="0" i="0" u="sng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13" name="Immagine 12" descr="Immagine che contiene elettronico, circuito&#10;&#10;Descrizione generata automaticamente">
            <a:extLst>
              <a:ext uri="{FF2B5EF4-FFF2-40B4-BE49-F238E27FC236}">
                <a16:creationId xmlns:a16="http://schemas.microsoft.com/office/drawing/2014/main" id="{FBD696C6-1814-44A2-9D49-FDB2C6C9E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441" y="2569099"/>
            <a:ext cx="3047118" cy="287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20DE3F-3033-4987-9797-07964EE94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55" y="225287"/>
            <a:ext cx="6284153" cy="463482"/>
          </a:xfrm>
        </p:spPr>
        <p:txBody>
          <a:bodyPr>
            <a:normAutofit fontScale="90000"/>
          </a:bodyPr>
          <a:lstStyle/>
          <a:p>
            <a:r>
              <a:rPr lang="it-IT" dirty="0"/>
              <a:t>BLDC (BrushLess Direct Current)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6380D77-3A2B-4E4E-A67B-5F1251F5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202" y="225287"/>
            <a:ext cx="2553056" cy="2934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6A5E8CA-6232-4A87-AE17-59F6AAE618F1}"/>
                  </a:ext>
                </a:extLst>
              </p:cNvPr>
              <p:cNvSpPr txBox="1"/>
              <p:nvPr/>
            </p:nvSpPr>
            <p:spPr>
              <a:xfrm>
                <a:off x="1388854" y="781878"/>
                <a:ext cx="7883347" cy="5942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Motore elettrico a corrente continua, composto da: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rotore 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a magneti permanenti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statore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ad avvolgimenti con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it-IT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it-IT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𝑩</m:t>
                        </m:r>
                      </m:e>
                    </m:acc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stazionario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Similmente allo stepper è privo di spazzole, ma si differenzia da esso per la versatilità d’applicazione.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Vantaggi: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Grazie a controlli in catena chiusa e più sofisticati, è possibile raggiungere regimi di rotazione e coppie molto elevate;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Poiché non tutti gli avvolgimenti sono sempre attivi a differenza dello stepper, il calore prodotto è notevolmente inferiore;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Massima potenza erogata a parità di ingombro;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Lavorano sempre in condizioni di rendimento ottimali;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Svantaggi: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(Leggera) minor precisione sulla posizione rispetto allo stepper, mitigato dall’utilizzo di </a:t>
                </a: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sensori Hall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lungo lo statore.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Maggiore costo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Necessità di un controllo esterno sofisticato sulla velocità (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ESC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)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Leggi di controllo molto più complicate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NON tutti i brushless sono dotati di sensori Hall (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⇒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euristica sulla posizione reale, o utilizzo di sensori di corrente, ancora meno precisi)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6A5E8CA-6232-4A87-AE17-59F6AAE61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854" y="781878"/>
                <a:ext cx="7883347" cy="5942909"/>
              </a:xfrm>
              <a:prstGeom prst="rect">
                <a:avLst/>
              </a:prstGeom>
              <a:blipFill>
                <a:blip r:embed="rId3"/>
                <a:stretch>
                  <a:fillRect l="-696" t="-615" r="-2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54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7BF0AD53-8A2A-474B-A573-8F1C23693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642" y="0"/>
            <a:ext cx="6284153" cy="715273"/>
          </a:xfrm>
        </p:spPr>
        <p:txBody>
          <a:bodyPr>
            <a:normAutofit/>
          </a:bodyPr>
          <a:lstStyle/>
          <a:p>
            <a:r>
              <a:rPr lang="it-IT" sz="3200" dirty="0"/>
              <a:t>Complessità di un ESC</a:t>
            </a:r>
          </a:p>
        </p:txBody>
      </p:sp>
      <p:pic>
        <p:nvPicPr>
          <p:cNvPr id="12" name="Immagine 11" descr="Immagine che contiene tavolo, set, monitor, schermo&#10;&#10;Descrizione generata automaticamente">
            <a:extLst>
              <a:ext uri="{FF2B5EF4-FFF2-40B4-BE49-F238E27FC236}">
                <a16:creationId xmlns:a16="http://schemas.microsoft.com/office/drawing/2014/main" id="{E1EEDB99-F97E-4F4B-A596-01C7F1E15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485" y="1759944"/>
            <a:ext cx="6718348" cy="47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9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533363-817C-4011-989D-57A5EB90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627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7BF0AD53-8A2A-474B-A573-8F1C23693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643" y="0"/>
            <a:ext cx="8297495" cy="715273"/>
          </a:xfrm>
        </p:spPr>
        <p:txBody>
          <a:bodyPr>
            <a:normAutofit/>
          </a:bodyPr>
          <a:lstStyle/>
          <a:p>
            <a:r>
              <a:rPr lang="it-IT" sz="3200" dirty="0"/>
              <a:t>Complessità di un sistema di controllo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6029145-76F8-4F44-A4BB-BA7111C6B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310" y="780202"/>
            <a:ext cx="8097380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8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11E50079-383D-4C57-A389-7B79E9E8A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072" y="637845"/>
            <a:ext cx="10281314" cy="6220155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5E349C50-92E0-4370-89CA-1A50D990E746}"/>
              </a:ext>
            </a:extLst>
          </p:cNvPr>
          <p:cNvSpPr/>
          <p:nvPr/>
        </p:nvSpPr>
        <p:spPr>
          <a:xfrm>
            <a:off x="1392072" y="53070"/>
            <a:ext cx="72510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Possibile implementazione su Arduino</a:t>
            </a:r>
          </a:p>
        </p:txBody>
      </p:sp>
    </p:spTree>
    <p:extLst>
      <p:ext uri="{BB962C8B-B14F-4D97-AF65-F5344CB8AC3E}">
        <p14:creationId xmlns:p14="http://schemas.microsoft.com/office/powerpoint/2010/main" val="392937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Sensori e Scheda</a:t>
            </a:r>
          </a:p>
        </p:txBody>
      </p:sp>
    </p:spTree>
    <p:extLst>
      <p:ext uri="{BB962C8B-B14F-4D97-AF65-F5344CB8AC3E}">
        <p14:creationId xmlns:p14="http://schemas.microsoft.com/office/powerpoint/2010/main" val="19092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Misurare il disco: gli Encoder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379" y="1988840"/>
            <a:ext cx="7440119" cy="486186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626577B-5CA4-41E0-B793-D891DE3F3A87}"/>
              </a:ext>
            </a:extLst>
          </p:cNvPr>
          <p:cNvSpPr txBox="1"/>
          <p:nvPr/>
        </p:nvSpPr>
        <p:spPr>
          <a:xfrm>
            <a:off x="1343472" y="605875"/>
            <a:ext cx="892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rgbClr val="465562"/>
                </a:solidFill>
                <a:latin typeface="Euphemia"/>
              </a:rPr>
              <a:t>Per poter leggere posizione e velocità del motore utilizziamo un encoder magnetico collegato all’asse di rotazione del motore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28E44A-0664-46DF-ABE6-74B733C96826}"/>
              </a:ext>
            </a:extLst>
          </p:cNvPr>
          <p:cNvSpPr txBox="1"/>
          <p:nvPr/>
        </p:nvSpPr>
        <p:spPr>
          <a:xfrm>
            <a:off x="1343472" y="1252205"/>
            <a:ext cx="9217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rgbClr val="465562"/>
                </a:solidFill>
                <a:latin typeface="Euphemia"/>
              </a:rPr>
              <a:t>Possiamo vedere le forme d’onda generate da due sensori sfasati tra di loro di 90°.</a:t>
            </a:r>
          </a:p>
          <a:p>
            <a:pPr algn="just"/>
            <a:r>
              <a:rPr lang="it-IT" dirty="0">
                <a:solidFill>
                  <a:srgbClr val="465562"/>
                </a:solidFill>
                <a:latin typeface="Euphemia"/>
              </a:rPr>
              <a:t>Confrontando il segnale nuovo con il precedente è quindi possibile capire se si è rimasti fermi o se ci si è mossi, e in quale direzione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697AD27-42C5-4B36-A5E8-8939E27D04DF}"/>
                  </a:ext>
                </a:extLst>
              </p:cNvPr>
              <p:cNvSpPr txBox="1"/>
              <p:nvPr/>
            </p:nvSpPr>
            <p:spPr>
              <a:xfrm>
                <a:off x="1343472" y="3800619"/>
                <a:ext cx="460851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>
                    <a:solidFill>
                      <a:srgbClr val="465562"/>
                    </a:solidFill>
                    <a:latin typeface="Euphemia"/>
                  </a:rPr>
                  <a:t>Tenendo il conto dei passi eseguiti, e facendo ogni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46556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i="1">
                        <a:solidFill>
                          <a:srgbClr val="46556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dirty="0">
                    <a:solidFill>
                      <a:srgbClr val="465562"/>
                    </a:solidFill>
                    <a:latin typeface="Euphemia"/>
                  </a:rPr>
                  <a:t> </a:t>
                </a:r>
                <a:r>
                  <a:rPr lang="it-IT" b="1" dirty="0">
                    <a:solidFill>
                      <a:srgbClr val="465562"/>
                    </a:solidFill>
                    <a:latin typeface="Euphemia"/>
                  </a:rPr>
                  <a:t>COSTANTE </a:t>
                </a:r>
                <a:r>
                  <a:rPr lang="it-IT" dirty="0">
                    <a:solidFill>
                      <a:srgbClr val="465562"/>
                    </a:solidFill>
                    <a:latin typeface="Euphemia"/>
                  </a:rPr>
                  <a:t>la sottrazione tra nuovo e vecchio, si esegue di fatto una derivazione all’indietro di Eulero e </a:t>
                </a:r>
                <a:r>
                  <a:rPr lang="it-IT">
                    <a:solidFill>
                      <a:srgbClr val="465562"/>
                    </a:solidFill>
                    <a:latin typeface="Euphemia"/>
                  </a:rPr>
                  <a:t>si può </a:t>
                </a:r>
                <a:r>
                  <a:rPr lang="it-IT" dirty="0">
                    <a:solidFill>
                      <a:srgbClr val="465562"/>
                    </a:solidFill>
                    <a:latin typeface="Euphemia"/>
                  </a:rPr>
                  <a:t>ricavare la velocità media nel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46556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i="1">
                        <a:solidFill>
                          <a:srgbClr val="46556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it-IT" b="1" dirty="0">
                  <a:solidFill>
                    <a:srgbClr val="465562"/>
                  </a:solidFill>
                  <a:latin typeface="Euphemia"/>
                </a:endParaRP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697AD27-42C5-4B36-A5E8-8939E27D0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3800619"/>
                <a:ext cx="4608512" cy="1477328"/>
              </a:xfrm>
              <a:prstGeom prst="rect">
                <a:avLst/>
              </a:prstGeom>
              <a:blipFill>
                <a:blip r:embed="rId3"/>
                <a:stretch>
                  <a:fillRect l="-1058" t="-2469" r="-1190" b="-4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59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Misurare il disco: gli Encoder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3" y="1059664"/>
            <a:ext cx="6931625" cy="452957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FDE5FE8-14F5-4417-B4F3-2C2C117A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5" y="922412"/>
            <a:ext cx="3358875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Campionare gli Encoder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248689B-8EF2-479A-8D95-ECA118A16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1912" y="836713"/>
            <a:ext cx="9963121" cy="54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9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Campionare 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01A9C25-C386-4D14-B858-DA62E12520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9822" y="981201"/>
            <a:ext cx="9827298" cy="522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0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Campionare 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E743B5-9352-48E0-B6EE-E9B90CDF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9463" y="908721"/>
            <a:ext cx="9988019" cy="543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5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Campionare 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E743B5-9352-48E0-B6EE-E9B90CDF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9463" y="945213"/>
            <a:ext cx="9988019" cy="53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4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Normalizzare i campioni degli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E743B5-9352-48E0-B6EE-E9B90CDF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8882" y="908721"/>
            <a:ext cx="10029180" cy="550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3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099303" y="3429000"/>
            <a:ext cx="7993397" cy="1801702"/>
          </a:xfrm>
        </p:spPr>
        <p:txBody>
          <a:bodyPr rtlCol="0"/>
          <a:lstStyle/>
          <a:p>
            <a:r>
              <a:rPr lang="it-IT" dirty="0"/>
              <a:t>Modello e identificazione di un motore DC</a:t>
            </a:r>
          </a:p>
        </p:txBody>
      </p:sp>
    </p:spTree>
    <p:extLst>
      <p:ext uri="{BB962C8B-B14F-4D97-AF65-F5344CB8AC3E}">
        <p14:creationId xmlns:p14="http://schemas.microsoft.com/office/powerpoint/2010/main" val="265690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Normalizzare i campioni degli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E743B5-9352-48E0-B6EE-E9B90CDF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12837" y="933344"/>
            <a:ext cx="9901271" cy="54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4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Normalizzare i campioni degli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E743B5-9352-48E0-B6EE-E9B90CDF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6929" y="926820"/>
            <a:ext cx="9833086" cy="546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1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Normalizzare i campioni degli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E743B5-9352-48E0-B6EE-E9B90CDF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6929" y="971230"/>
            <a:ext cx="9833086" cy="538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1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Normalizzare i campioni degli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9361B60-5DB9-4B35-B3C9-3790EF4E97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7926" y="692697"/>
            <a:ext cx="10071092" cy="550203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B9E765-4683-4B80-AE95-CDAA5966B5A7}"/>
              </a:ext>
            </a:extLst>
          </p:cNvPr>
          <p:cNvSpPr txBox="1"/>
          <p:nvPr/>
        </p:nvSpPr>
        <p:spPr>
          <a:xfrm>
            <a:off x="1559496" y="6194733"/>
            <a:ext cx="979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65562"/>
                </a:solidFill>
                <a:latin typeface="Euphemia"/>
              </a:rPr>
              <a:t>Velocità massima media rilevata, le differenze sono dovute ai rumori</a:t>
            </a:r>
          </a:p>
        </p:txBody>
      </p:sp>
    </p:spTree>
    <p:extLst>
      <p:ext uri="{BB962C8B-B14F-4D97-AF65-F5344CB8AC3E}">
        <p14:creationId xmlns:p14="http://schemas.microsoft.com/office/powerpoint/2010/main" val="116295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Rumore nella lettura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E743B5-9352-48E0-B6EE-E9B90CDF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6929" y="1003237"/>
            <a:ext cx="9833086" cy="5317056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E91F3AA1-DE5C-4D94-AD51-87C350BDAEEA}"/>
              </a:ext>
            </a:extLst>
          </p:cNvPr>
          <p:cNvSpPr/>
          <p:nvPr/>
        </p:nvSpPr>
        <p:spPr>
          <a:xfrm>
            <a:off x="1559496" y="953541"/>
            <a:ext cx="936104" cy="504056"/>
          </a:xfrm>
          <a:prstGeom prst="ellipse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E8A565"/>
              </a:solidFill>
              <a:latin typeface="Euphemia"/>
            </a:endParaRPr>
          </a:p>
        </p:txBody>
      </p:sp>
    </p:spTree>
    <p:extLst>
      <p:ext uri="{BB962C8B-B14F-4D97-AF65-F5344CB8AC3E}">
        <p14:creationId xmlns:p14="http://schemas.microsoft.com/office/powerpoint/2010/main" val="27318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Rumore nella lettura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6E51A7B-753B-4812-8ADE-8DC8D5CAED4B}"/>
              </a:ext>
            </a:extLst>
          </p:cNvPr>
          <p:cNvGrpSpPr>
            <a:grpSpLocks noChangeAspect="1"/>
          </p:cNvGrpSpPr>
          <p:nvPr/>
        </p:nvGrpSpPr>
        <p:grpSpPr>
          <a:xfrm>
            <a:off x="1167535" y="692696"/>
            <a:ext cx="11022878" cy="6152672"/>
            <a:chOff x="1594497" y="1172339"/>
            <a:chExt cx="9899395" cy="5525573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ECE743B5-9352-48E0-B6EE-E9B90CDFB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645341" y="1172339"/>
              <a:ext cx="9833086" cy="4978852"/>
            </a:xfrm>
            <a:prstGeom prst="rect">
              <a:avLst/>
            </a:prstGeom>
          </p:spPr>
        </p:pic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0A6DB394-33CB-4057-B4DC-801D66228842}"/>
                </a:ext>
              </a:extLst>
            </p:cNvPr>
            <p:cNvGrpSpPr/>
            <p:nvPr/>
          </p:nvGrpSpPr>
          <p:grpSpPr>
            <a:xfrm>
              <a:off x="1594497" y="4571836"/>
              <a:ext cx="9899395" cy="2126076"/>
              <a:chOff x="1594497" y="4509120"/>
              <a:chExt cx="9899395" cy="2126076"/>
            </a:xfrm>
          </p:grpSpPr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E892BC54-8C0A-4269-BDD2-57D36C0E1F46}"/>
                  </a:ext>
                </a:extLst>
              </p:cNvPr>
              <p:cNvSpPr/>
              <p:nvPr/>
            </p:nvSpPr>
            <p:spPr>
              <a:xfrm>
                <a:off x="1594497" y="4509120"/>
                <a:ext cx="9899395" cy="1642071"/>
              </a:xfrm>
              <a:prstGeom prst="rect">
                <a:avLst/>
              </a:prstGeom>
              <a:noFill/>
              <a:ln w="762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E8A565"/>
                  </a:solidFill>
                  <a:latin typeface="Euphemia"/>
                </a:endParaRPr>
              </a:p>
            </p:txBody>
          </p:sp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587F7F0-F1A2-42B2-9E20-3764227E3787}"/>
                  </a:ext>
                </a:extLst>
              </p:cNvPr>
              <p:cNvSpPr txBox="1"/>
              <p:nvPr/>
            </p:nvSpPr>
            <p:spPr>
              <a:xfrm>
                <a:off x="1594497" y="6165304"/>
                <a:ext cx="9899395" cy="46989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800" dirty="0">
                    <a:solidFill>
                      <a:srgbClr val="FFFFFF"/>
                    </a:solidFill>
                    <a:latin typeface="Euphemia"/>
                  </a:rPr>
                  <a:t>↙ è meglio (poco rumore, tanto segnale)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31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099303" y="3429000"/>
            <a:ext cx="7993397" cy="1801702"/>
          </a:xfrm>
        </p:spPr>
        <p:txBody>
          <a:bodyPr rtlCol="0"/>
          <a:lstStyle/>
          <a:p>
            <a:r>
              <a:rPr lang="it-IT" dirty="0"/>
              <a:t>[Bonus] Stima inerzia disco</a:t>
            </a:r>
          </a:p>
        </p:txBody>
      </p:sp>
    </p:spTree>
    <p:extLst>
      <p:ext uri="{BB962C8B-B14F-4D97-AF65-F5344CB8AC3E}">
        <p14:creationId xmlns:p14="http://schemas.microsoft.com/office/powerpoint/2010/main" val="17054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22791" y="0"/>
            <a:ext cx="4343123" cy="750977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r>
              <a:rPr lang="it-IT" dirty="0"/>
              <a:t>Ottenere le inerzie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5157621-057C-4169-85CB-B954E4456365}"/>
                  </a:ext>
                </a:extLst>
              </p:cNvPr>
              <p:cNvSpPr txBox="1"/>
              <p:nvPr/>
            </p:nvSpPr>
            <p:spPr>
              <a:xfrm>
                <a:off x="1222791" y="748883"/>
                <a:ext cx="48732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Partendo dall'equazione caratteristica in Laplace di un motore, è possibile ricavare i coefficienti </a:t>
                </a:r>
                <a14:m>
                  <m:oMath xmlns:m="http://schemas.openxmlformats.org/officeDocument/2006/math">
                    <m:r>
                      <a:rPr kumimoji="0" lang="it-IT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𝝆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𝒌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𝒂</m:t>
                        </m:r>
                      </m:sub>
                    </m:sSub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tramite la funzione </a:t>
                </a:r>
                <a:r>
                  <a:rPr kumimoji="0" lang="it-IT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tfest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()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.</a:t>
                </a:r>
                <a:endPara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5157621-057C-4169-85CB-B954E4456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91" y="748883"/>
                <a:ext cx="4873209" cy="1200329"/>
              </a:xfrm>
              <a:prstGeom prst="rect">
                <a:avLst/>
              </a:prstGeom>
              <a:blipFill>
                <a:blip r:embed="rId3"/>
                <a:stretch>
                  <a:fillRect l="-1126" t="-3553" b="-65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15CBFFD9-965F-423F-A8F9-9C51C192C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87" y="251184"/>
            <a:ext cx="4967740" cy="12395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51D33B3-7F46-4972-9986-720116AB663B}"/>
                  </a:ext>
                </a:extLst>
              </p:cNvPr>
              <p:cNvSpPr txBox="1"/>
              <p:nvPr/>
            </p:nvSpPr>
            <p:spPr>
              <a:xfrm>
                <a:off x="7640765" y="1545554"/>
                <a:ext cx="2841705" cy="369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2399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</m:t>
                      </m:r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𝜌</m:t>
                      </m:r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𝜔</m:t>
                      </m:r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sSub>
                        <m:sSubPr>
                          <m:ctrlP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0" lang="it-IT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51D33B3-7F46-4972-9986-720116AB6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765" y="1545554"/>
                <a:ext cx="2841705" cy="369236"/>
              </a:xfrm>
              <a:prstGeom prst="rect">
                <a:avLst/>
              </a:prstGeom>
              <a:blipFill>
                <a:blip r:embed="rId5"/>
                <a:stretch>
                  <a:fillRect t="-1667" b="-3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ABE7572F-37A7-459A-96C3-3F0084017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138" y="1969646"/>
            <a:ext cx="2740957" cy="4508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6475B9C-CAE7-4AE1-A79E-A85E4BE1CA3E}"/>
                  </a:ext>
                </a:extLst>
              </p:cNvPr>
              <p:cNvSpPr txBox="1"/>
              <p:nvPr/>
            </p:nvSpPr>
            <p:spPr>
              <a:xfrm>
                <a:off x="1222791" y="1914790"/>
                <a:ext cx="566726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Come è possibile notare, esistono relazioni precise che legano la coppia, l’inerzia e l’attrito con i parametri stimati, ed è pertanto possibile ottenere i valori desiderati.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Per fare ciò, è però necessario conoscere ALMENO la coppia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𝝉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𝒎</m:t>
                        </m:r>
                      </m:sub>
                    </m:sSub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, nota grazie alla tabulazione fatta da un venditore dalla Cina dello stesso modello di motore (e altrimenti ignota).</a:t>
                </a:r>
                <a:endPara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Per effettuare la stima, sono stati raccolti i dati tramite un’accelerazione 0-255 del PWM, per evitare di complicare la stima e utilizzare così solo il modello 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lineare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.</a:t>
                </a:r>
                <a:b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</a:b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Le equazioni da risolvere diventano: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6475B9C-CAE7-4AE1-A79E-A85E4BE1C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91" y="1914790"/>
                <a:ext cx="5667264" cy="3693319"/>
              </a:xfrm>
              <a:prstGeom prst="rect">
                <a:avLst/>
              </a:prstGeom>
              <a:blipFill>
                <a:blip r:embed="rId7"/>
                <a:stretch>
                  <a:fillRect l="-969" t="-990" r="-1292" b="-14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 descr="Immagine che contiene nero, computer&#10;&#10;Descrizione generata automaticamente">
            <a:extLst>
              <a:ext uri="{FF2B5EF4-FFF2-40B4-BE49-F238E27FC236}">
                <a16:creationId xmlns:a16="http://schemas.microsoft.com/office/drawing/2014/main" id="{1C9C724D-2D9B-4112-BFAA-7E0A940B89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858" y="2420480"/>
            <a:ext cx="4297516" cy="4437520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3B6B46A0-8A7E-4C8E-9BB6-2FB69ACFFA30}"/>
              </a:ext>
            </a:extLst>
          </p:cNvPr>
          <p:cNvGrpSpPr/>
          <p:nvPr/>
        </p:nvGrpSpPr>
        <p:grpSpPr>
          <a:xfrm>
            <a:off x="2068922" y="5761201"/>
            <a:ext cx="3975002" cy="695832"/>
            <a:chOff x="1881810" y="5610762"/>
            <a:chExt cx="3975002" cy="6958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2094BA0B-44A7-4433-9FF5-5BDAD52960C4}"/>
                    </a:ext>
                  </a:extLst>
                </p:cNvPr>
                <p:cNvSpPr txBox="1"/>
                <p:nvPr/>
              </p:nvSpPr>
              <p:spPr>
                <a:xfrm>
                  <a:off x="1881810" y="5610762"/>
                  <a:ext cx="1777586" cy="695832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it-IT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𝑱</m:t>
                            </m:r>
                          </m:e>
                          <m:sub>
                            <m:r>
                              <a:rPr kumimoji="0" lang="it-IT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𝒕𝒐𝒕</m:t>
                            </m:r>
                          </m:sub>
                        </m:sSub>
                        <m:r>
                          <a:rPr kumimoji="0" lang="it-IT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 </m:t>
                        </m:r>
                        <m:f>
                          <m:fPr>
                            <m:ctrlPr>
                              <a:rPr kumimoji="0" lang="it-IT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it-IT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𝝉</m:t>
                                </m:r>
                              </m:e>
                              <m:sub>
                                <m:r>
                                  <a:rPr kumimoji="0" lang="it-IT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0" lang="it-IT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𝒌</m:t>
                                </m:r>
                              </m:e>
                              <m:sub>
                                <m:r>
                                  <a:rPr kumimoji="0" lang="it-IT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𝒂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it-IT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2094BA0B-44A7-4433-9FF5-5BDAD52960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1810" y="5610762"/>
                  <a:ext cx="1777586" cy="6958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C633CE5D-2B22-4438-8B87-003F625F7A53}"/>
                    </a:ext>
                  </a:extLst>
                </p:cNvPr>
                <p:cNvSpPr txBox="1"/>
                <p:nvPr/>
              </p:nvSpPr>
              <p:spPr>
                <a:xfrm>
                  <a:off x="4079226" y="5774012"/>
                  <a:ext cx="1777586" cy="369332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it-IT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  <m:r>
                          <a:rPr kumimoji="0" lang="it-IT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 </m:t>
                        </m:r>
                        <m:sSub>
                          <m:sSubPr>
                            <m:ctrlPr>
                              <a:rPr kumimoji="0" lang="it-IT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𝑱</m:t>
                            </m:r>
                          </m:e>
                          <m:sub>
                            <m:r>
                              <a:rPr kumimoji="0" lang="it-IT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𝒕𝒐𝒕</m:t>
                            </m:r>
                          </m:sub>
                        </m:sSub>
                        <m:r>
                          <a:rPr kumimoji="0" lang="it-IT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r>
                          <a:rPr kumimoji="0" lang="it-IT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𝝆</m:t>
                        </m:r>
                      </m:oMath>
                    </m:oMathPara>
                  </a14:m>
                  <a:endParaRPr kumimoji="0" lang="it-IT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C633CE5D-2B22-4438-8B87-003F625F7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9226" y="5774012"/>
                  <a:ext cx="1777586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28571"/>
                  </a:stretch>
                </a:blipFill>
                <a:ln/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8056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BD41452B-CCC2-440A-A504-5B487C70E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22" y="1428209"/>
            <a:ext cx="5737564" cy="505210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2D463A1-BC7F-4A36-BA23-DF7852B19E11}"/>
              </a:ext>
            </a:extLst>
          </p:cNvPr>
          <p:cNvSpPr txBox="1"/>
          <p:nvPr/>
        </p:nvSpPr>
        <p:spPr>
          <a:xfrm>
            <a:off x="1194646" y="781878"/>
            <a:ext cx="1063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La raccolta dei dati è stata effettuata con un nuovo disco, al quale sono stati aggiunti ogni volta nuovi bulloni per aumentare l’inerzia complessiva.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11BF225-9062-4883-B597-AE42643F20F4}"/>
              </a:ext>
            </a:extLst>
          </p:cNvPr>
          <p:cNvSpPr txBox="1"/>
          <p:nvPr/>
        </p:nvSpPr>
        <p:spPr>
          <a:xfrm>
            <a:off x="1194646" y="1428209"/>
            <a:ext cx="4729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Si ha come tempo di salita di riferimento il caso </a:t>
            </a: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No_Bolts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dove il disco è stato smontato ed è stato considerato il motore libero con solo la flangia come carico (di inerzia pressocché trascurabile). Si è reso necessario per via del </a:t>
            </a:r>
            <a:r>
              <a:rPr kumimoji="0" lang="it-IT" sz="1800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frena-filetti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utilizzato per fermare in loco il pezzo.  </a:t>
            </a:r>
          </a:p>
        </p:txBody>
      </p:sp>
      <p:pic>
        <p:nvPicPr>
          <p:cNvPr id="16" name="Immagine 15" descr="Immagine che contiene tavolo, sedendo, bianco, specchio&#10;&#10;Descrizione generata automaticamente">
            <a:extLst>
              <a:ext uri="{FF2B5EF4-FFF2-40B4-BE49-F238E27FC236}">
                <a16:creationId xmlns:a16="http://schemas.microsoft.com/office/drawing/2014/main" id="{1EF31BF0-FE88-4E49-B57A-59F9FDC0C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49" y="3633583"/>
            <a:ext cx="3065070" cy="32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4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6D4D61-C70A-46F6-84C6-4B64BB648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771307"/>
            <a:ext cx="3472070" cy="646331"/>
          </a:xfrm>
        </p:spPr>
        <p:txBody>
          <a:bodyPr>
            <a:normAutofit/>
          </a:bodyPr>
          <a:lstStyle/>
          <a:p>
            <a:r>
              <a:rPr lang="it-IT" dirty="0"/>
              <a:t>Il motoriduttore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3F372F-2771-42CA-9677-3C424C78BB8C}"/>
              </a:ext>
            </a:extLst>
          </p:cNvPr>
          <p:cNvSpPr txBox="1"/>
          <p:nvPr/>
        </p:nvSpPr>
        <p:spPr>
          <a:xfrm>
            <a:off x="1219200" y="1550504"/>
            <a:ext cx="7500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La presenza di quest’ultimo è da tenere in considerazione nella stima.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Infatti, poiché ai due capi del riduttore l’energia è </a:t>
            </a:r>
            <a:r>
              <a:rPr kumimoji="0" lang="it-IT" sz="1800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costante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(ed è quindi integralmente trasferita), allora sia le inerzie che gli attriti del carico vengono ridotte considerevolmente, essendo il loro valore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apparente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legato al rapporto del numero dei denti.</a:t>
            </a:r>
          </a:p>
        </p:txBody>
      </p:sp>
      <p:pic>
        <p:nvPicPr>
          <p:cNvPr id="10" name="Immagine 9" descr="Immagine che contiene nero, tavolo, sedendo, bicicletta&#10;&#10;Descrizione generata automaticamente">
            <a:extLst>
              <a:ext uri="{FF2B5EF4-FFF2-40B4-BE49-F238E27FC236}">
                <a16:creationId xmlns:a16="http://schemas.microsoft.com/office/drawing/2014/main" id="{11F72E6B-C66D-4EDF-B2D3-8845B02D3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52" y="-28484"/>
            <a:ext cx="2977309" cy="2892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04CF5A6-9079-43D7-9C12-FA0586E98469}"/>
                  </a:ext>
                </a:extLst>
              </p:cNvPr>
              <p:cNvSpPr txBox="1"/>
              <p:nvPr/>
            </p:nvSpPr>
            <p:spPr>
              <a:xfrm>
                <a:off x="1219200" y="3027832"/>
                <a:ext cx="750073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Vantaggi: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Maggiore coppia trasmissibile, a scapito della velocità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Nel caso di robot a molti DOF (es. antropomorfo), ridurre l’impatto del carico sul calcolo della dinamica permette di considerare sistemi </a:t>
                </a: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fortemente </a:t>
                </a:r>
                <a:r>
                  <a:rPr kumimoji="0" lang="it-IT" sz="18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non</a:t>
                </a: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lineari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come </a:t>
                </a: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quasi lineari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.</a:t>
                </a:r>
                <a:b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</a:b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Come si può vedere a fianco, già un rapporto di riduzione N 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≈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100, rende molto piccolo l’effetto del carico.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04CF5A6-9079-43D7-9C12-FA0586E98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027832"/>
                <a:ext cx="7500730" cy="2031325"/>
              </a:xfrm>
              <a:prstGeom prst="rect">
                <a:avLst/>
              </a:prstGeom>
              <a:blipFill>
                <a:blip r:embed="rId3"/>
                <a:stretch>
                  <a:fillRect l="-650" t="-2102" r="-1789" b="-36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po 13">
            <a:extLst>
              <a:ext uri="{FF2B5EF4-FFF2-40B4-BE49-F238E27FC236}">
                <a16:creationId xmlns:a16="http://schemas.microsoft.com/office/drawing/2014/main" id="{CA5031FB-7F76-44A9-B525-D1561E561B30}"/>
              </a:ext>
            </a:extLst>
          </p:cNvPr>
          <p:cNvGrpSpPr/>
          <p:nvPr/>
        </p:nvGrpSpPr>
        <p:grpSpPr>
          <a:xfrm>
            <a:off x="9063379" y="3518317"/>
            <a:ext cx="2555454" cy="1050353"/>
            <a:chOff x="9063379" y="3232888"/>
            <a:chExt cx="2555454" cy="10503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95C60D96-BF58-40BD-B396-EDE204AF9C68}"/>
                    </a:ext>
                  </a:extLst>
                </p:cNvPr>
                <p:cNvSpPr txBox="1"/>
                <p:nvPr/>
              </p:nvSpPr>
              <p:spPr>
                <a:xfrm>
                  <a:off x="9063379" y="3232888"/>
                  <a:ext cx="2555454" cy="533608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𝑱</m:t>
                            </m:r>
                          </m:e>
                          <m:sub>
                            <m: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𝒕𝒐𝒕</m:t>
                            </m:r>
                          </m:sub>
                        </m:s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 </m:t>
                        </m:r>
                        <m:sSub>
                          <m:sSubPr>
                            <m:ctrlP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𝑱</m:t>
                            </m:r>
                          </m:e>
                          <m:sub>
                            <m: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𝒎𝒐𝒕𝒐𝒓𝒆</m:t>
                            </m:r>
                          </m:sub>
                        </m:s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f>
                          <m:fPr>
                            <m:ctrlP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it-IT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𝒄𝒂𝒓𝒊𝒄𝒐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𝑵</m:t>
                                </m:r>
                              </m:e>
                              <m:sup>
                                <m: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95C60D96-BF58-40BD-B396-EDE204AF9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3379" y="3232888"/>
                  <a:ext cx="2555454" cy="5336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2F07381F-CC08-4109-B883-4B7CCF8000F2}"/>
                    </a:ext>
                  </a:extLst>
                </p:cNvPr>
                <p:cNvSpPr txBox="1"/>
                <p:nvPr/>
              </p:nvSpPr>
              <p:spPr>
                <a:xfrm>
                  <a:off x="9063379" y="3766496"/>
                  <a:ext cx="2555454" cy="516745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𝑫</m:t>
                            </m:r>
                          </m:e>
                          <m:sub>
                            <m: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𝒕𝒐𝒕</m:t>
                            </m:r>
                          </m:sub>
                        </m:s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 </m:t>
                        </m:r>
                        <m:sSub>
                          <m:sSubPr>
                            <m:ctrlP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𝑫</m:t>
                            </m:r>
                          </m:e>
                          <m:sub>
                            <m: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𝒎𝒐𝒕𝒐𝒓𝒆</m:t>
                            </m:r>
                          </m:sub>
                        </m:s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f>
                          <m:fPr>
                            <m:ctrlP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it-IT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𝒄𝒂𝒓𝒊𝒄𝒐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𝑵</m:t>
                                </m:r>
                              </m:e>
                              <m:sup>
                                <m: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2F07381F-CC08-4109-B883-4B7CCF8000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3379" y="3766496"/>
                  <a:ext cx="2555454" cy="5167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603F73B-C0FB-4510-A44B-56ED6A4EC5FA}"/>
              </a:ext>
            </a:extLst>
          </p:cNvPr>
          <p:cNvSpPr txBox="1"/>
          <p:nvPr/>
        </p:nvSpPr>
        <p:spPr>
          <a:xfrm>
            <a:off x="1219200" y="5234609"/>
            <a:ext cx="10610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Nel nostro caso, per misurare N si è considerato il rapporto tra il numero di passi encoder misurati all’albero in un giro, e il numero di passi per una rotazione intera dell’encoder (collegato direttamente al motore). </a:t>
            </a:r>
          </a:p>
        </p:txBody>
      </p:sp>
    </p:spTree>
    <p:extLst>
      <p:ext uri="{BB962C8B-B14F-4D97-AF65-F5344CB8AC3E}">
        <p14:creationId xmlns:p14="http://schemas.microsoft.com/office/powerpoint/2010/main" val="253101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/>
              <a:t>Motore in DC (Direct Current)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egnaposto contenuto 13"/>
              <p:cNvSpPr>
                <a:spLocks noGrp="1"/>
              </p:cNvSpPr>
              <p:nvPr>
                <p:ph idx="1"/>
              </p:nvPr>
            </p:nvSpPr>
            <p:spPr>
              <a:xfrm>
                <a:off x="1595025" y="1418162"/>
                <a:ext cx="6938740" cy="3191686"/>
              </a:xfrm>
            </p:spPr>
            <p:txBody>
              <a:bodyPr rtlCol="0">
                <a:normAutofit/>
              </a:bodyPr>
              <a:lstStyle/>
              <a:p>
                <a:pPr marL="0" indent="0">
                  <a:buNone/>
                </a:pPr>
                <a:r>
                  <a:rPr lang="it-IT" sz="1999" dirty="0"/>
                  <a:t>Il Motore a corrente continua è composto da tre elementi necessari al suo funzionamento:</a:t>
                </a:r>
              </a:p>
              <a:p>
                <a:r>
                  <a:rPr lang="it-IT" sz="1999" b="1" dirty="0"/>
                  <a:t>Rotore</a:t>
                </a:r>
                <a:r>
                  <a:rPr lang="it-IT" sz="1999" dirty="0"/>
                  <a:t>, interno, composto da avvolgimenti di rame che generano un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1999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999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r>
                  <a:rPr lang="it-IT" sz="1999" i="1" dirty="0"/>
                  <a:t> </a:t>
                </a:r>
                <a:r>
                  <a:rPr lang="it-IT" sz="1999" dirty="0"/>
                  <a:t>statico grazie alla corrente che scorre al suo interno.</a:t>
                </a:r>
              </a:p>
              <a:p>
                <a:r>
                  <a:rPr lang="it-IT" sz="1999" b="1" dirty="0"/>
                  <a:t>Statore</a:t>
                </a:r>
                <a:r>
                  <a:rPr lang="it-IT" sz="1999" dirty="0"/>
                  <a:t>, esterno, magneti permanenti che imprimono una rotazione dal rotore.</a:t>
                </a:r>
              </a:p>
              <a:p>
                <a:r>
                  <a:rPr lang="it-IT" sz="1999" b="1" dirty="0"/>
                  <a:t>Commutatore</a:t>
                </a:r>
                <a:r>
                  <a:rPr lang="it-IT" sz="1999" dirty="0"/>
                  <a:t> (o </a:t>
                </a:r>
                <a:r>
                  <a:rPr lang="it-IT" sz="1999" i="1" dirty="0"/>
                  <a:t>spazzole</a:t>
                </a:r>
                <a:r>
                  <a:rPr lang="it-IT" sz="1999" dirty="0"/>
                  <a:t>), invertono il verso della corrente ogni almeno mezzo giro del rotore.</a:t>
                </a:r>
                <a:endParaRPr lang="it-IT" sz="1999" b="1" dirty="0"/>
              </a:p>
            </p:txBody>
          </p:sp>
        </mc:Choice>
        <mc:Fallback xmlns="">
          <p:sp>
            <p:nvSpPr>
              <p:cNvPr id="14" name="Segnaposto contenuto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5025" y="1418162"/>
                <a:ext cx="6938740" cy="3191686"/>
              </a:xfrm>
              <a:blipFill>
                <a:blip r:embed="rId3"/>
                <a:stretch>
                  <a:fillRect l="-1142" t="-2103" r="-1845" b="-13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1EB30684-7BE2-48B7-B725-9CD35810F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921" y="454473"/>
            <a:ext cx="3001000" cy="343160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34297BD-383A-41CD-AC68-6E42D48F57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106" y="4124712"/>
            <a:ext cx="3695842" cy="24609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B1D4B42-009D-4940-8DA5-5C23D6080364}"/>
                  </a:ext>
                </a:extLst>
              </p:cNvPr>
              <p:cNvSpPr txBox="1"/>
              <p:nvPr/>
            </p:nvSpPr>
            <p:spPr>
              <a:xfrm>
                <a:off x="1595026" y="4609848"/>
                <a:ext cx="6456081" cy="1975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L’idea di fondo consiste nello sfruttare la coppia di forze che si genera quando la corrente percorre una spira immersa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it-IT" sz="19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it-IT" sz="19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𝑩</m:t>
                        </m:r>
                      </m:e>
                    </m:acc>
                  </m:oMath>
                </a14:m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, e cambiare opportunamente il verso della corrente per proseguire il moto, sfruttando l’inerzia della spira già in movimento per superare il punto singolare dal quale non si muoverebbe più.</a:t>
                </a:r>
                <a:endParaRPr kumimoji="0" lang="it-IT" sz="1999" b="1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B1D4B42-009D-4940-8DA5-5C23D6080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026" y="4609848"/>
                <a:ext cx="6456081" cy="1975860"/>
              </a:xfrm>
              <a:prstGeom prst="rect">
                <a:avLst/>
              </a:prstGeom>
              <a:blipFill>
                <a:blip r:embed="rId6"/>
                <a:stretch>
                  <a:fillRect l="-1039" t="-1543" r="-2172" b="-46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13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6D4D61-C70A-46F6-84C6-4B64BB648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454" y="0"/>
            <a:ext cx="4055164" cy="646331"/>
          </a:xfrm>
        </p:spPr>
        <p:txBody>
          <a:bodyPr>
            <a:normAutofit fontScale="90000"/>
          </a:bodyPr>
          <a:lstStyle/>
          <a:p>
            <a:r>
              <a:rPr lang="it-IT" dirty="0"/>
              <a:t>Risultati conseguiti…</a:t>
            </a:r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0B51A0A0-71D3-4258-ABCA-A6F147785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43" y="809982"/>
            <a:ext cx="7386347" cy="60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2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6D4D61-C70A-46F6-84C6-4B64BB648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0"/>
            <a:ext cx="5539408" cy="646331"/>
          </a:xfrm>
        </p:spPr>
        <p:txBody>
          <a:bodyPr>
            <a:normAutofit fontScale="90000"/>
          </a:bodyPr>
          <a:lstStyle/>
          <a:p>
            <a:r>
              <a:rPr lang="it-IT" dirty="0"/>
              <a:t>… ed anomalie giustificabili</a:t>
            </a:r>
          </a:p>
        </p:txBody>
      </p:sp>
      <p:pic>
        <p:nvPicPr>
          <p:cNvPr id="4" name="Immagine 3" descr="Immagine che contiene testo, mappa, uomo, bianco&#10;&#10;Descrizione generata automaticamente">
            <a:extLst>
              <a:ext uri="{FF2B5EF4-FFF2-40B4-BE49-F238E27FC236}">
                <a16:creationId xmlns:a16="http://schemas.microsoft.com/office/drawing/2014/main" id="{A8D157D8-F23A-447A-8590-768823F23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670" y="646331"/>
            <a:ext cx="7248659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0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3B86B3D-7F61-417A-BFF6-F25310A47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046" y="679024"/>
            <a:ext cx="6546088" cy="5022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3995363-60D2-41F4-8C03-10F84DFD5152}"/>
                  </a:ext>
                </a:extLst>
              </p:cNvPr>
              <p:cNvSpPr txBox="1"/>
              <p:nvPr/>
            </p:nvSpPr>
            <p:spPr>
              <a:xfrm>
                <a:off x="1338470" y="512655"/>
                <a:ext cx="4003576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Come visibile in figura, la stima effettuata dalla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tfest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() permette di avere un errore medio di circa il 6-7%.</a:t>
                </a:r>
                <a:b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</a:b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Poiché però il fattore di demoltiplica nel nostro caso è di circa N = 9.7, allora l’inerzia del solo disco è divisa per un fattore di ordine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10</m:t>
                        </m:r>
                      </m:e>
                      <m:sup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.</a:t>
                </a:r>
                <a:b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</a:b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A meno di utilizzare dischi con molta inerzia (non fatto da noi per evitare che si rompesse qualcosa un’ennesima volta), è purtroppo presente un errore non trascurabile nella stima di un parametro come l’attrito, che somma al proprio errore nell’essere identificato quello dell’inerzia J.</a:t>
                </a:r>
                <a:b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</a:b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È tuttavia apprezzabile la presenza del trend corretto nei dati raccolti.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3995363-60D2-41F4-8C03-10F84DFD5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470" y="512655"/>
                <a:ext cx="4003576" cy="5355312"/>
              </a:xfrm>
              <a:prstGeom prst="rect">
                <a:avLst/>
              </a:prstGeom>
              <a:blipFill>
                <a:blip r:embed="rId3"/>
                <a:stretch>
                  <a:fillRect l="-1372" t="-683" r="-3659" b="-6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82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1595025" y="1600677"/>
            <a:ext cx="5763390" cy="4570809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it-IT" sz="1999" dirty="0"/>
              <a:t>In figura, la parte sinistra del rotore è respinta dal magnete di sinistra ed attirata da quello di destra. Analogamente fa la parte in basso a destra. La coppia genera la rotazione.</a:t>
            </a:r>
          </a:p>
          <a:p>
            <a:pPr marL="0" indent="0">
              <a:buNone/>
            </a:pPr>
            <a:r>
              <a:rPr lang="it-IT" sz="1999" dirty="0"/>
              <a:t>Quando le armature si allineano orizzontalmente, il commutatore inverte la direzione di corrente attraverso gli avvolgimenti, modificando anche il campo magnetico. Il processo ritorna quindi allo stato di partenza e il ciclo si ripete.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ECA486-54EF-4925-AE16-2A87788C5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107" y="1418162"/>
            <a:ext cx="4753324" cy="475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2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Modello Teorico Motore DC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708D63-B6B0-424C-8DCB-3EDC4EAE614A}"/>
              </a:ext>
            </a:extLst>
          </p:cNvPr>
          <p:cNvSpPr txBox="1"/>
          <p:nvPr/>
        </p:nvSpPr>
        <p:spPr>
          <a:xfrm>
            <a:off x="1595025" y="1418163"/>
            <a:ext cx="10277419" cy="163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9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Il motore può essere descritto da una serie di equazioni, che riguardano sia aspetti elettro-magnetici che meccanici.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9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Partendo dallo schema più generale per un motore, con uno statore elettro-attuato (</a:t>
            </a:r>
            <a:r>
              <a:rPr kumimoji="0" lang="it-IT" sz="19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non</a:t>
            </a:r>
            <a:r>
              <a:rPr kumimoji="0" lang="it-IT" sz="19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un magnete permanente), otteniamo le seguenti equazioni: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999" b="0" i="0" u="sng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5" name="Immagine 4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80FFB062-B4EF-45FC-955E-58B0884D3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25" y="2756183"/>
            <a:ext cx="4858691" cy="2268771"/>
          </a:xfrm>
          <a:prstGeom prst="rect">
            <a:avLst/>
          </a:prstGeom>
        </p:spPr>
      </p:pic>
      <p:pic>
        <p:nvPicPr>
          <p:cNvPr id="6" name="Immagine 5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0D9BE4EE-9B0A-4C11-9186-141ADD958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60" y="2756183"/>
            <a:ext cx="5395455" cy="2559971"/>
          </a:xfrm>
          <a:prstGeom prst="rect">
            <a:avLst/>
          </a:prstGeom>
        </p:spPr>
      </p:pic>
      <p:pic>
        <p:nvPicPr>
          <p:cNvPr id="8" name="Immagine 7" descr="Immagine che contiene screenshot, monitor, schermo, rosso&#10;&#10;Descrizione generata automaticamente">
            <a:extLst>
              <a:ext uri="{FF2B5EF4-FFF2-40B4-BE49-F238E27FC236}">
                <a16:creationId xmlns:a16="http://schemas.microsoft.com/office/drawing/2014/main" id="{242C2194-6A46-4C7E-91E8-215BF4615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24" y="5020026"/>
            <a:ext cx="8104629" cy="1634149"/>
          </a:xfrm>
          <a:prstGeom prst="rect">
            <a:avLst/>
          </a:prstGeom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65BE979-DD19-41C5-BFA8-EAA10B347E31}"/>
              </a:ext>
            </a:extLst>
          </p:cNvPr>
          <p:cNvCxnSpPr>
            <a:cxnSpLocks/>
          </p:cNvCxnSpPr>
          <p:nvPr/>
        </p:nvCxnSpPr>
        <p:spPr>
          <a:xfrm>
            <a:off x="1856409" y="6050590"/>
            <a:ext cx="2437765" cy="0"/>
          </a:xfrm>
          <a:prstGeom prst="line">
            <a:avLst/>
          </a:prstGeom>
          <a:ln w="381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9B625F05-B17B-4B6D-A149-F6E8E8817863}"/>
              </a:ext>
            </a:extLst>
          </p:cNvPr>
          <p:cNvCxnSpPr>
            <a:cxnSpLocks/>
          </p:cNvCxnSpPr>
          <p:nvPr/>
        </p:nvCxnSpPr>
        <p:spPr>
          <a:xfrm>
            <a:off x="1856409" y="6637612"/>
            <a:ext cx="2437765" cy="0"/>
          </a:xfrm>
          <a:prstGeom prst="line">
            <a:avLst/>
          </a:prstGeom>
          <a:ln w="381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8914ED1-F66C-454A-B052-EE4653FB051B}"/>
              </a:ext>
            </a:extLst>
          </p:cNvPr>
          <p:cNvSpPr txBox="1"/>
          <p:nvPr/>
        </p:nvSpPr>
        <p:spPr>
          <a:xfrm>
            <a:off x="7266902" y="6284938"/>
            <a:ext cx="4451571" cy="369236"/>
          </a:xfrm>
          <a:prstGeom prst="rect">
            <a:avLst/>
          </a:prstGeom>
          <a:solidFill>
            <a:srgbClr val="CC3300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N.B.: questi due termini </a:t>
            </a:r>
            <a:r>
              <a:rPr kumimoji="0" lang="it-IT" sz="1799" b="1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non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sono </a:t>
            </a:r>
            <a:r>
              <a:rPr kumimoji="0" lang="it-IT" sz="1799" b="1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lineari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41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708D63-B6B0-424C-8DCB-3EDC4EAE614A}"/>
              </a:ext>
            </a:extLst>
          </p:cNvPr>
          <p:cNvSpPr txBox="1"/>
          <p:nvPr/>
        </p:nvSpPr>
        <p:spPr>
          <a:xfrm>
            <a:off x="1713828" y="638432"/>
            <a:ext cx="4500978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9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Si ottiene pertanto un sistema di equazioni differenziali sulle tensioni delle due maglie del circuito:</a:t>
            </a:r>
          </a:p>
        </p:txBody>
      </p:sp>
      <p:pic>
        <p:nvPicPr>
          <p:cNvPr id="5" name="Immagine 4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C41855EE-C36F-4225-BE9A-E3F868DF6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425" y="638432"/>
            <a:ext cx="5163019" cy="1849439"/>
          </a:xfrm>
          <a:prstGeom prst="rect">
            <a:avLst/>
          </a:prstGeom>
        </p:spPr>
      </p:pic>
      <p:pic>
        <p:nvPicPr>
          <p:cNvPr id="8" name="Immagine 7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A766C5D3-A897-4B58-8C68-B762DD1A6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25" y="1561520"/>
            <a:ext cx="3759047" cy="1852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E420E0A-C133-4A6F-8697-69281E6DACDD}"/>
                  </a:ext>
                </a:extLst>
              </p:cNvPr>
              <p:cNvSpPr txBox="1"/>
              <p:nvPr/>
            </p:nvSpPr>
            <p:spPr>
              <a:xfrm>
                <a:off x="1713829" y="3413805"/>
                <a:ext cx="9935615" cy="1015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La </a:t>
                </a:r>
                <a:r>
                  <a:rPr kumimoji="0" lang="it-IT" sz="1999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f.c.e.m</a:t>
                </a:r>
                <a:r>
                  <a:rPr kumimoji="0" lang="it-IT" sz="1999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.</a:t>
                </a:r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è ancora un termine non lineare; tuttavia, se si impiegano magneti </a:t>
                </a:r>
                <a:r>
                  <a:rPr kumimoji="0" lang="it-IT" sz="1999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permanenti</a:t>
                </a:r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, o 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9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9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𝒊</m:t>
                        </m:r>
                      </m:e>
                      <m:sub>
                        <m:r>
                          <a:rPr kumimoji="0" lang="it-IT" sz="19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𝒆</m:t>
                        </m:r>
                      </m:sub>
                    </m:sSub>
                    <m:r>
                      <a:rPr kumimoji="0" lang="it-IT" sz="1999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è </a:t>
                </a:r>
                <a:r>
                  <a:rPr kumimoji="0" lang="it-IT" sz="1999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costante</a:t>
                </a:r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it-IT" sz="1999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⟹ </m:t>
                    </m:r>
                    <m:sSub>
                      <m:sSubPr>
                        <m:ctrlP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𝜱</m:t>
                        </m:r>
                      </m:e>
                      <m:sub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𝒆</m:t>
                        </m:r>
                      </m:sub>
                    </m:sSub>
                    <m:r>
                      <a:rPr kumimoji="0" lang="it-IT" sz="1999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it-IT" sz="1999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𝐜𝐨𝐬𝐭𝐚𝐧𝐭𝐞</m:t>
                    </m:r>
                    <m:r>
                      <a:rPr kumimoji="0" lang="it-IT" sz="1999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⟹</m:t>
                    </m:r>
                  </m:oMath>
                </a14:m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𝑲</m:t>
                        </m:r>
                      </m:e>
                      <m:sub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𝒎</m:t>
                        </m:r>
                      </m:sub>
                    </m:sSub>
                    <m:r>
                      <a:rPr kumimoji="0" lang="it-IT" sz="1999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𝑲</m:t>
                        </m:r>
                      </m:e>
                      <m:sub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𝒆</m:t>
                        </m:r>
                      </m:sub>
                    </m:sSub>
                    <m:r>
                      <a:rPr kumimoji="0" lang="it-IT" sz="1999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𝒊</m:t>
                        </m:r>
                      </m:e>
                      <m:sub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𝒆</m:t>
                        </m:r>
                      </m:sub>
                    </m:sSub>
                    <m:r>
                      <a:rPr kumimoji="0" lang="it-IT" sz="1999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𝑲</m:t>
                        </m:r>
                      </m:e>
                      <m:sub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𝒂</m:t>
                        </m:r>
                      </m:sub>
                    </m:sSub>
                    <m:r>
                      <a:rPr kumimoji="0" lang="it-IT" sz="1999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le equazioni diventano </a:t>
                </a:r>
                <a:r>
                  <a:rPr kumimoji="0" lang="it-IT" sz="1999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lineari. </a:t>
                </a:r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Sostituendo nella seconda equazione, otteniamo: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E420E0A-C133-4A6F-8697-69281E6DA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829" y="3413805"/>
                <a:ext cx="9935615" cy="1015399"/>
              </a:xfrm>
              <a:prstGeom prst="rect">
                <a:avLst/>
              </a:prstGeom>
              <a:blipFill>
                <a:blip r:embed="rId5"/>
                <a:stretch>
                  <a:fillRect l="-613" t="-2994" b="-95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magine 12">
            <a:extLst>
              <a:ext uri="{FF2B5EF4-FFF2-40B4-BE49-F238E27FC236}">
                <a16:creationId xmlns:a16="http://schemas.microsoft.com/office/drawing/2014/main" id="{C85CE8AF-82B0-4564-AB9D-B24CEAC6F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29" y="4429202"/>
            <a:ext cx="6341223" cy="9230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78E188E-3C71-4A05-BAAF-B7BF02E942D1}"/>
                  </a:ext>
                </a:extLst>
              </p:cNvPr>
              <p:cNvSpPr txBox="1"/>
              <p:nvPr/>
            </p:nvSpPr>
            <p:spPr>
              <a:xfrm>
                <a:off x="8229279" y="4536896"/>
                <a:ext cx="3245937" cy="707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Dove </a:t>
                </a:r>
                <a14:m>
                  <m:oMath xmlns:m="http://schemas.openxmlformats.org/officeDocument/2006/math">
                    <m:r>
                      <a:rPr kumimoji="0" lang="it-IT" sz="1999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𝝎</m:t>
                    </m:r>
                  </m:oMath>
                </a14:m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è la velocità angolare del rotore</a:t>
                </a:r>
                <a:endParaRPr kumimoji="0" lang="it-IT" sz="1999" b="1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78E188E-3C71-4A05-BAAF-B7BF02E94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279" y="4536896"/>
                <a:ext cx="3245937" cy="707702"/>
              </a:xfrm>
              <a:prstGeom prst="rect">
                <a:avLst/>
              </a:prstGeom>
              <a:blipFill>
                <a:blip r:embed="rId7"/>
                <a:stretch>
                  <a:fillRect l="-2068" t="-5172" b="-146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F21A8DA8-FB7B-43A5-AF8B-D09CBE9CEB24}"/>
              </a:ext>
            </a:extLst>
          </p:cNvPr>
          <p:cNvCxnSpPr>
            <a:cxnSpLocks/>
          </p:cNvCxnSpPr>
          <p:nvPr/>
        </p:nvCxnSpPr>
        <p:spPr>
          <a:xfrm>
            <a:off x="1806569" y="5116844"/>
            <a:ext cx="328064" cy="0"/>
          </a:xfrm>
          <a:prstGeom prst="line">
            <a:avLst/>
          </a:prstGeom>
          <a:ln w="38100">
            <a:solidFill>
              <a:srgbClr val="CC33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986F6A49-D205-4431-85D0-0AEE1024E1BD}"/>
              </a:ext>
            </a:extLst>
          </p:cNvPr>
          <p:cNvCxnSpPr>
            <a:cxnSpLocks/>
          </p:cNvCxnSpPr>
          <p:nvPr/>
        </p:nvCxnSpPr>
        <p:spPr>
          <a:xfrm>
            <a:off x="5439566" y="5340935"/>
            <a:ext cx="2484136" cy="0"/>
          </a:xfrm>
          <a:prstGeom prst="line">
            <a:avLst/>
          </a:prstGeom>
          <a:ln w="38100">
            <a:solidFill>
              <a:srgbClr val="CC33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5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708D63-B6B0-424C-8DCB-3EDC4EAE614A}"/>
              </a:ext>
            </a:extLst>
          </p:cNvPr>
          <p:cNvSpPr txBox="1"/>
          <p:nvPr/>
        </p:nvSpPr>
        <p:spPr>
          <a:xfrm>
            <a:off x="1713828" y="692209"/>
            <a:ext cx="7284274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799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ABE5F18-798C-4D71-A917-08D397D07558}"/>
              </a:ext>
            </a:extLst>
          </p:cNvPr>
          <p:cNvSpPr txBox="1"/>
          <p:nvPr/>
        </p:nvSpPr>
        <p:spPr>
          <a:xfrm>
            <a:off x="1713829" y="692210"/>
            <a:ext cx="5269837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9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Applicando la Trasformata di Laplace all’equazione precedente, ed esprimendola in funzione della corrente, essa diventa:</a:t>
            </a:r>
          </a:p>
        </p:txBody>
      </p:sp>
      <p:pic>
        <p:nvPicPr>
          <p:cNvPr id="8" name="Immagine 7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AC535646-B3F6-480C-81AA-CA1B3388F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14" y="692209"/>
            <a:ext cx="4382173" cy="94615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E3BDCD-207D-49CA-BD69-BCACAEEC0016}"/>
              </a:ext>
            </a:extLst>
          </p:cNvPr>
          <p:cNvSpPr txBox="1"/>
          <p:nvPr/>
        </p:nvSpPr>
        <p:spPr>
          <a:xfrm>
            <a:off x="1713828" y="1774676"/>
            <a:ext cx="4819381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9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Mentre la </a:t>
            </a:r>
            <a:r>
              <a:rPr kumimoji="0" lang="it-IT" sz="19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coppia </a:t>
            </a:r>
            <a:r>
              <a:rPr kumimoji="0" lang="it-IT" sz="19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erogata dal motore è:</a:t>
            </a:r>
          </a:p>
        </p:txBody>
      </p:sp>
      <p:pic>
        <p:nvPicPr>
          <p:cNvPr id="11" name="Immagine 10" descr="Immagine che contiene tavolo, orologio&#10;&#10;Descrizione generata automaticamente">
            <a:extLst>
              <a:ext uri="{FF2B5EF4-FFF2-40B4-BE49-F238E27FC236}">
                <a16:creationId xmlns:a16="http://schemas.microsoft.com/office/drawing/2014/main" id="{E2AE27D3-DB2E-4AFA-834B-BABA46D76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059" y="1706519"/>
            <a:ext cx="2354361" cy="536321"/>
          </a:xfrm>
          <a:prstGeom prst="rect">
            <a:avLst/>
          </a:prstGeom>
        </p:spPr>
      </p:pic>
      <p:pic>
        <p:nvPicPr>
          <p:cNvPr id="13" name="Immagine 12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AD76B367-FA16-4E10-8684-B413DACB7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045" y="2539632"/>
            <a:ext cx="2740957" cy="4508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700C1220-2E45-44AE-9D4A-94A619E4D533}"/>
                  </a:ext>
                </a:extLst>
              </p:cNvPr>
              <p:cNvSpPr txBox="1"/>
              <p:nvPr/>
            </p:nvSpPr>
            <p:spPr>
              <a:xfrm>
                <a:off x="1713828" y="2257351"/>
                <a:ext cx="4819381" cy="1015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Collegando un carico al motore di inerzia </a:t>
                </a:r>
                <a14:m>
                  <m:oMath xmlns:m="http://schemas.openxmlformats.org/officeDocument/2006/math">
                    <m:r>
                      <a:rPr kumimoji="0" lang="it-IT" sz="1999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𝑱</m:t>
                    </m:r>
                  </m:oMath>
                </a14:m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ed attrito </a:t>
                </a:r>
                <a14:m>
                  <m:oMath xmlns:m="http://schemas.openxmlformats.org/officeDocument/2006/math">
                    <m:r>
                      <a:rPr kumimoji="0" lang="it-IT" sz="1999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𝑫</m:t>
                    </m:r>
                  </m:oMath>
                </a14:m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, e trasformando la sua equazione con Laplace:</a:t>
                </a:r>
                <a:endParaRPr kumimoji="0" lang="it-IT" sz="1999" b="1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700C1220-2E45-44AE-9D4A-94A619E4D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828" y="2257351"/>
                <a:ext cx="4819381" cy="1015399"/>
              </a:xfrm>
              <a:prstGeom prst="rect">
                <a:avLst/>
              </a:prstGeom>
              <a:blipFill>
                <a:blip r:embed="rId6"/>
                <a:stretch>
                  <a:fillRect l="-1264" t="-2994" r="-2149" b="-95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magine 16" descr="Immagine che contiene maglietta&#10;&#10;Descrizione generata automaticamente">
            <a:extLst>
              <a:ext uri="{FF2B5EF4-FFF2-40B4-BE49-F238E27FC236}">
                <a16:creationId xmlns:a16="http://schemas.microsoft.com/office/drawing/2014/main" id="{4C936EF0-F549-43F7-879F-070441456A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345" y="2413388"/>
            <a:ext cx="1917851" cy="703321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A33DA66-67A0-4A55-B064-1103A851C23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430001" y="2765049"/>
            <a:ext cx="4013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Immagine 2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FE280162-679A-4A04-8AA4-27A773E4F6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000" y="2567053"/>
            <a:ext cx="401382" cy="147984"/>
          </a:xfrm>
          <a:prstGeom prst="rect">
            <a:avLst/>
          </a:prstGeom>
        </p:spPr>
      </p:pic>
      <p:pic>
        <p:nvPicPr>
          <p:cNvPr id="27" name="Immagine 26" descr="Immagine che contiene tabellonesegnapunti, testo, monitor, schermo&#10;&#10;Descrizione generata automaticamente">
            <a:extLst>
              <a:ext uri="{FF2B5EF4-FFF2-40B4-BE49-F238E27FC236}">
                <a16:creationId xmlns:a16="http://schemas.microsoft.com/office/drawing/2014/main" id="{81BCFC15-C3AA-412D-81DB-9314E95866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69" y="3658672"/>
            <a:ext cx="6995326" cy="2157844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EA1CD1B-AA33-4122-9755-E6255E74AA04}"/>
              </a:ext>
            </a:extLst>
          </p:cNvPr>
          <p:cNvSpPr txBox="1"/>
          <p:nvPr/>
        </p:nvSpPr>
        <p:spPr>
          <a:xfrm>
            <a:off x="5638919" y="2255903"/>
            <a:ext cx="914162" cy="369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799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0663CA9-28AE-439F-B07A-0397507D61B3}"/>
              </a:ext>
            </a:extLst>
          </p:cNvPr>
          <p:cNvSpPr txBox="1"/>
          <p:nvPr/>
        </p:nvSpPr>
        <p:spPr>
          <a:xfrm>
            <a:off x="1713828" y="3460654"/>
            <a:ext cx="3044052" cy="2553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9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Otteniamo così uno schema del nostro sistema motore-carico, che controllato in tensione raggiunge una velocità angolare limite (ed eventualmente un angolo desiderato)</a:t>
            </a:r>
          </a:p>
        </p:txBody>
      </p:sp>
    </p:spTree>
    <p:extLst>
      <p:ext uri="{BB962C8B-B14F-4D97-AF65-F5344CB8AC3E}">
        <p14:creationId xmlns:p14="http://schemas.microsoft.com/office/powerpoint/2010/main" val="355003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tematica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73_TF02787947.potx" id="{22C83AB2-B06E-4404-A58D-47EEC64CBDFC}" vid="{5FC0991E-8412-44C5-B092-2BAC676AAB44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3213</Words>
  <Application>Microsoft Office PowerPoint</Application>
  <PresentationFormat>Widescreen</PresentationFormat>
  <Paragraphs>218</Paragraphs>
  <Slides>52</Slides>
  <Notes>25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Euphemia</vt:lpstr>
      <vt:lpstr>Tema di Office</vt:lpstr>
      <vt:lpstr>Matematica 16x9</vt:lpstr>
      <vt:lpstr>Banco di prova Motore DC</vt:lpstr>
      <vt:lpstr>Presentazione standard di PowerPoint</vt:lpstr>
      <vt:lpstr>Presentazione standard di PowerPoint</vt:lpstr>
      <vt:lpstr>Modello e identificazione di un motore DC</vt:lpstr>
      <vt:lpstr>Motore in DC (Direct Current)</vt:lpstr>
      <vt:lpstr>Presentazione standard di PowerPoint</vt:lpstr>
      <vt:lpstr>Modello Teorico Motore DC</vt:lpstr>
      <vt:lpstr>Presentazione standard di PowerPoint</vt:lpstr>
      <vt:lpstr>Presentazione standard di PowerPoint</vt:lpstr>
      <vt:lpstr>Presentazione standard di PowerPoint</vt:lpstr>
      <vt:lpstr>Ottenere modello motore tramite MATLAB…</vt:lpstr>
      <vt:lpstr>Dettagli sull’identificazione</vt:lpstr>
      <vt:lpstr>Analisi da Encoder</vt:lpstr>
      <vt:lpstr>Come mai tale comportamento?</vt:lpstr>
      <vt:lpstr>Soluzione adottata</vt:lpstr>
      <vt:lpstr>…verificarne la veridicità…</vt:lpstr>
      <vt:lpstr>…e confutarne la validità nella pratica</vt:lpstr>
      <vt:lpstr>Analisi per PWM variabile</vt:lpstr>
      <vt:lpstr>Il Ponte-H</vt:lpstr>
      <vt:lpstr>Funzionamento Ponte-H</vt:lpstr>
      <vt:lpstr>Presentazione standard di PowerPoint</vt:lpstr>
      <vt:lpstr>Presentazione standard di PowerPoint</vt:lpstr>
      <vt:lpstr>Migliorare la stima del modello</vt:lpstr>
      <vt:lpstr>Modello finale su Simulink/MATLAB</vt:lpstr>
      <vt:lpstr>Miglioramenti conseguiti</vt:lpstr>
      <vt:lpstr>Miglioramenti conseguiti</vt:lpstr>
      <vt:lpstr>Altre tecnologie adottabili</vt:lpstr>
      <vt:lpstr>BLDC (BrushLess Direct Current)</vt:lpstr>
      <vt:lpstr>Complessità di un ESC</vt:lpstr>
      <vt:lpstr>Complessità di un sistema di controllo</vt:lpstr>
      <vt:lpstr>Presentazione standard di PowerPoint</vt:lpstr>
      <vt:lpstr>Sensori e Scheda</vt:lpstr>
      <vt:lpstr>Misurare il disco: gli Encoder</vt:lpstr>
      <vt:lpstr>Misurare il disco: gli Encoder</vt:lpstr>
      <vt:lpstr>Campionare gli Encoder</vt:lpstr>
      <vt:lpstr>Campionare gli Encoder</vt:lpstr>
      <vt:lpstr>Campionare gli Encoder</vt:lpstr>
      <vt:lpstr>Campionare gli Encoder</vt:lpstr>
      <vt:lpstr>Normalizzare i campioni degli Encoder</vt:lpstr>
      <vt:lpstr>Normalizzare i campioni degli Encoder</vt:lpstr>
      <vt:lpstr>Normalizzare i campioni degli Encoder</vt:lpstr>
      <vt:lpstr>Normalizzare i campioni degli Encoder</vt:lpstr>
      <vt:lpstr>Normalizzare i campioni degli Encoder</vt:lpstr>
      <vt:lpstr>Rumore nella lettura</vt:lpstr>
      <vt:lpstr>Rumore nella lettura</vt:lpstr>
      <vt:lpstr>[Bonus] Stima inerzia disco</vt:lpstr>
      <vt:lpstr>Ottenere le inerzie</vt:lpstr>
      <vt:lpstr>Presentazione standard di PowerPoint</vt:lpstr>
      <vt:lpstr>Il motoriduttore</vt:lpstr>
      <vt:lpstr>Risultati conseguiti…</vt:lpstr>
      <vt:lpstr>… ed anomalie giustificabili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Modello e identificazione di un motore DC</dc:title>
  <dc:creator>filippo badalamenti</dc:creator>
  <cp:lastModifiedBy>filippo badalamenti</cp:lastModifiedBy>
  <cp:revision>5</cp:revision>
  <dcterms:created xsi:type="dcterms:W3CDTF">2020-02-18T18:31:00Z</dcterms:created>
  <dcterms:modified xsi:type="dcterms:W3CDTF">2020-02-18T19:06:07Z</dcterms:modified>
</cp:coreProperties>
</file>